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73" r:id="rId2"/>
    <p:sldMasterId id="2147483693" r:id="rId3"/>
  </p:sldMasterIdLst>
  <p:notesMasterIdLst>
    <p:notesMasterId r:id="rId24"/>
  </p:notesMasterIdLst>
  <p:handoutMasterIdLst>
    <p:handoutMasterId r:id="rId25"/>
  </p:handoutMasterIdLst>
  <p:sldIdLst>
    <p:sldId id="658" r:id="rId4"/>
    <p:sldId id="659" r:id="rId5"/>
    <p:sldId id="647" r:id="rId6"/>
    <p:sldId id="648" r:id="rId7"/>
    <p:sldId id="649" r:id="rId8"/>
    <p:sldId id="650" r:id="rId9"/>
    <p:sldId id="651" r:id="rId10"/>
    <p:sldId id="652" r:id="rId11"/>
    <p:sldId id="653" r:id="rId12"/>
    <p:sldId id="663" r:id="rId13"/>
    <p:sldId id="662" r:id="rId14"/>
    <p:sldId id="660" r:id="rId15"/>
    <p:sldId id="299" r:id="rId16"/>
    <p:sldId id="655" r:id="rId17"/>
    <p:sldId id="418" r:id="rId18"/>
    <p:sldId id="307" r:id="rId19"/>
    <p:sldId id="416" r:id="rId20"/>
    <p:sldId id="656" r:id="rId21"/>
    <p:sldId id="311" r:id="rId22"/>
    <p:sldId id="661" r:id="rId23"/>
  </p:sldIdLst>
  <p:sldSz cx="12192000" cy="6858000"/>
  <p:notesSz cx="6858000" cy="9144000"/>
  <p:embeddedFontLst>
    <p:embeddedFont>
      <p:font typeface="Barlow" pitchFamily="2" charset="77"/>
      <p:regular r:id="rId26"/>
      <p:bold r:id="rId27"/>
      <p:italic r:id="rId28"/>
      <p:boldItalic r:id="rId29"/>
    </p:embeddedFont>
    <p:embeddedFont>
      <p:font typeface="Barlow Condensed Light" pitchFamily="2" charset="77"/>
      <p:regular r:id="rId30"/>
      <p:italic r:id="rId31"/>
    </p:embeddedFont>
    <p:embeddedFont>
      <p:font typeface="Barlow SemiBold" pitchFamily="2" charset="77"/>
      <p:bold r:id="rId32"/>
      <p:boldItalic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Helvetica" pitchFamily="2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4" userDrawn="1">
          <p15:clr>
            <a:srgbClr val="A4A3A4"/>
          </p15:clr>
        </p15:guide>
        <p15:guide id="2" pos="1536" userDrawn="1">
          <p15:clr>
            <a:srgbClr val="A4A3A4"/>
          </p15:clr>
        </p15:guide>
        <p15:guide id="3" pos="5736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2688" userDrawn="1">
          <p15:clr>
            <a:srgbClr val="A4A3A4"/>
          </p15:clr>
        </p15:guide>
        <p15:guide id="6" pos="4992" userDrawn="1">
          <p15:clr>
            <a:srgbClr val="A4A3A4"/>
          </p15:clr>
        </p15:guide>
        <p15:guide id="7" orient="horz" pos="4224" userDrawn="1">
          <p15:clr>
            <a:srgbClr val="A4A3A4"/>
          </p15:clr>
        </p15:guide>
        <p15:guide id="8" orient="horz" pos="1968" userDrawn="1">
          <p15:clr>
            <a:srgbClr val="A4A3A4"/>
          </p15:clr>
        </p15:guide>
        <p15:guide id="9" orient="horz" pos="27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206"/>
    <a:srgbClr val="CDD9D5"/>
    <a:srgbClr val="E2DCCB"/>
    <a:srgbClr val="E4ECED"/>
    <a:srgbClr val="FFF0C3"/>
    <a:srgbClr val="FFEFC2"/>
    <a:srgbClr val="006FB9"/>
    <a:srgbClr val="6EC8C3"/>
    <a:srgbClr val="535850"/>
    <a:srgbClr val="F58D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46" autoAdjust="0"/>
  </p:normalViewPr>
  <p:slideViewPr>
    <p:cSldViewPr snapToGrid="0" snapToObjects="1" showGuides="1">
      <p:cViewPr>
        <p:scale>
          <a:sx n="92" d="100"/>
          <a:sy n="92" d="100"/>
        </p:scale>
        <p:origin x="247" y="46"/>
      </p:cViewPr>
      <p:guideLst>
        <p:guide orient="horz" pos="1224"/>
        <p:guide pos="1536"/>
        <p:guide pos="5736"/>
        <p:guide pos="3840"/>
        <p:guide pos="2688"/>
        <p:guide pos="4992"/>
        <p:guide orient="horz" pos="4224"/>
        <p:guide orient="horz" pos="1968"/>
        <p:guide orient="horz" pos="27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1538"/>
    </p:cViewPr>
  </p:sorterViewPr>
  <p:notesViewPr>
    <p:cSldViewPr snapToGrid="0" snapToObjects="1">
      <p:cViewPr varScale="1">
        <p:scale>
          <a:sx n="62" d="100"/>
          <a:sy n="62" d="100"/>
        </p:scale>
        <p:origin x="125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18.xml"/><Relationship Id="rId34" Type="http://schemas.openxmlformats.org/officeDocument/2006/relationships/font" Target="fonts/font9.fntdata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6.fntdata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20" Type="http://schemas.openxmlformats.org/officeDocument/2006/relationships/slide" Target="slides/slide17.xml"/><Relationship Id="rId41" Type="http://schemas.openxmlformats.org/officeDocument/2006/relationships/font" Target="fonts/font16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1.0823538409551893E-2"/>
          <c:y val="1.6979743141456234E-2"/>
          <c:w val="0.98917646159044814"/>
          <c:h val="0.89940408116765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Total Assets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Sheet'!$B$3:$H$3</c:f>
              <c:numCache>
                <c:formatCode>_("$"* #,##0.00_);_("$"* \(#,##0.00\);_("$"* "-"??_);_(@_)</c:formatCode>
                <c:ptCount val="7"/>
                <c:pt idx="0">
                  <c:v>39868896.68</c:v>
                </c:pt>
                <c:pt idx="1">
                  <c:v>48446221.659999996</c:v>
                </c:pt>
                <c:pt idx="2">
                  <c:v>50521416.18</c:v>
                </c:pt>
                <c:pt idx="3">
                  <c:v>60237637.090000004</c:v>
                </c:pt>
                <c:pt idx="4">
                  <c:v>76546731.959999993</c:v>
                </c:pt>
                <c:pt idx="5">
                  <c:v>94173394.950000003</c:v>
                </c:pt>
                <c:pt idx="6">
                  <c:v>90693733.620000005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4-4981-881E-D34618761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27438304"/>
        <c:axId val="627430856"/>
      </c:barChart>
      <c:catAx>
        <c:axId val="62743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0856"/>
        <c:crosses val="autoZero"/>
        <c:auto val="1"/>
        <c:lblAlgn val="ctr"/>
        <c:lblOffset val="100"/>
        <c:noMultiLvlLbl val="0"/>
      </c:catAx>
      <c:valAx>
        <c:axId val="627430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crossAx val="62743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511845558778846E-2"/>
          <c:y val="1.6979743141456234E-2"/>
          <c:w val="0.96048815444122115"/>
          <c:h val="0.89940408116765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Building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numFmt formatCode="_(&quot;$&quot;* #,##0_);_(&quot;$&quot;* \(#,##0.00\);_(&quot;$&quot;* &quot;-&quot;??_);_(@_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'Balance Sheet'!$D$2:$H$2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'Balance Sheet'!$D$3:$H$3</c:f>
              <c:numCache>
                <c:formatCode>_("$"* #,##0.00_);_("$"* \(#,##0.00\);_("$"* "-"??_);_(@_)</c:formatCode>
                <c:ptCount val="5"/>
                <c:pt idx="0">
                  <c:v>248625.16</c:v>
                </c:pt>
                <c:pt idx="1">
                  <c:v>250572.04</c:v>
                </c:pt>
                <c:pt idx="2">
                  <c:v>250215.49</c:v>
                </c:pt>
                <c:pt idx="3">
                  <c:v>59119.96</c:v>
                </c:pt>
                <c:pt idx="4">
                  <c:v>299861.78000000003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4-4981-881E-D34618761E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27438304"/>
        <c:axId val="627430856"/>
      </c:barChart>
      <c:catAx>
        <c:axId val="62743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0856"/>
        <c:crosses val="autoZero"/>
        <c:auto val="1"/>
        <c:lblAlgn val="ctr"/>
        <c:lblOffset val="100"/>
        <c:noMultiLvlLbl val="0"/>
      </c:catAx>
      <c:valAx>
        <c:axId val="627430856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crossAx val="62743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552513674806946E-2"/>
          <c:y val="1.6979743141456234E-2"/>
          <c:w val="0.98144748632519307"/>
          <c:h val="0.89940408116765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Dues Revenue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Sheet'!$B$3:$H$3</c:f>
              <c:numCache>
                <c:formatCode>_("$"* #,##0.00_);_("$"* \(#,##0.00\);_("$"* "-"??_);_(@_)</c:formatCode>
                <c:ptCount val="7"/>
                <c:pt idx="0">
                  <c:v>13157477.67</c:v>
                </c:pt>
                <c:pt idx="1">
                  <c:v>14035198.050000001</c:v>
                </c:pt>
                <c:pt idx="2">
                  <c:v>14875754.939999999</c:v>
                </c:pt>
                <c:pt idx="3">
                  <c:v>15536890.51</c:v>
                </c:pt>
                <c:pt idx="4">
                  <c:v>16173507.48</c:v>
                </c:pt>
                <c:pt idx="5">
                  <c:v>17904919.690000001</c:v>
                </c:pt>
                <c:pt idx="6">
                  <c:v>19197480.469999999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4-4981-881E-D34618761E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27438304"/>
        <c:axId val="627430856"/>
      </c:barChart>
      <c:catAx>
        <c:axId val="62743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0856"/>
        <c:crosses val="autoZero"/>
        <c:auto val="1"/>
        <c:lblAlgn val="ctr"/>
        <c:lblOffset val="100"/>
        <c:noMultiLvlLbl val="0"/>
      </c:catAx>
      <c:valAx>
        <c:axId val="627430856"/>
        <c:scaling>
          <c:orientation val="minMax"/>
          <c:max val="20000000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out"/>
        <c:minorTickMark val="none"/>
        <c:tickLblPos val="nextTo"/>
        <c:crossAx val="62743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Sheet1!$A$2:$A$23</c:f>
              <c:numCache>
                <c:formatCode>General</c:formatCode>
                <c:ptCount val="2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  <c:pt idx="21">
                  <c:v>2022</c:v>
                </c:pt>
              </c:numCache>
            </c:numRef>
          </c:cat>
          <c:val>
            <c:numRef>
              <c:f>Sheet1!$B$2:$B$23</c:f>
              <c:numCache>
                <c:formatCode>_(* #,##0_);_(* \(#,##0\);_(* "-"??_);_(@_)</c:formatCode>
                <c:ptCount val="22"/>
                <c:pt idx="0">
                  <c:v>59809</c:v>
                </c:pt>
                <c:pt idx="1">
                  <c:v>68042</c:v>
                </c:pt>
                <c:pt idx="2">
                  <c:v>66568</c:v>
                </c:pt>
                <c:pt idx="3">
                  <c:v>71896</c:v>
                </c:pt>
                <c:pt idx="4">
                  <c:v>80209</c:v>
                </c:pt>
                <c:pt idx="5">
                  <c:v>90925</c:v>
                </c:pt>
                <c:pt idx="6">
                  <c:v>96215</c:v>
                </c:pt>
                <c:pt idx="7">
                  <c:v>91895</c:v>
                </c:pt>
                <c:pt idx="8">
                  <c:v>87945</c:v>
                </c:pt>
                <c:pt idx="9">
                  <c:v>86518</c:v>
                </c:pt>
                <c:pt idx="10">
                  <c:v>83119</c:v>
                </c:pt>
                <c:pt idx="11">
                  <c:v>86508</c:v>
                </c:pt>
                <c:pt idx="12">
                  <c:v>89392</c:v>
                </c:pt>
                <c:pt idx="13">
                  <c:v>96975</c:v>
                </c:pt>
                <c:pt idx="14">
                  <c:v>106555</c:v>
                </c:pt>
                <c:pt idx="15">
                  <c:v>114720</c:v>
                </c:pt>
                <c:pt idx="16">
                  <c:v>122220</c:v>
                </c:pt>
                <c:pt idx="17">
                  <c:v>128326</c:v>
                </c:pt>
                <c:pt idx="18">
                  <c:v>134965</c:v>
                </c:pt>
                <c:pt idx="19">
                  <c:v>143081</c:v>
                </c:pt>
                <c:pt idx="20">
                  <c:v>156020</c:v>
                </c:pt>
                <c:pt idx="21">
                  <c:v>161135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63-45E3-B75E-81717C8708A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Projected</c:v>
                </c:pt>
              </c:strCache>
            </c:strRef>
          </c:tx>
          <c:spPr>
            <a:solidFill>
              <a:srgbClr val="83161F"/>
            </a:solidFill>
            <a:ln w="3175">
              <a:noFill/>
            </a:ln>
            <a:effectLst/>
          </c:spPr>
          <c:invertIfNegative val="0"/>
          <c:cat>
            <c:numRef>
              <c:f>Sheet1!$A$2:$A$23</c:f>
              <c:numCache>
                <c:formatCode>General</c:formatCode>
                <c:ptCount val="2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  <c:pt idx="21">
                  <c:v>2022</c:v>
                </c:pt>
              </c:numCache>
            </c:numRef>
          </c:cat>
          <c:val>
            <c:numRef>
              <c:f>Sheet1!$C$2:$C$23</c:f>
              <c:numCache>
                <c:formatCode>_(* #,##0_);_(* \(#,##0\);_(* "-"??_);_(@_)</c:formatCode>
                <c:ptCount val="22"/>
                <c:pt idx="0">
                  <c:v>52000</c:v>
                </c:pt>
                <c:pt idx="1">
                  <c:v>57766</c:v>
                </c:pt>
                <c:pt idx="2">
                  <c:v>65276</c:v>
                </c:pt>
                <c:pt idx="3">
                  <c:v>62050</c:v>
                </c:pt>
                <c:pt idx="4">
                  <c:v>69100</c:v>
                </c:pt>
                <c:pt idx="5">
                  <c:v>78050</c:v>
                </c:pt>
                <c:pt idx="6">
                  <c:v>84750</c:v>
                </c:pt>
                <c:pt idx="7">
                  <c:v>89839</c:v>
                </c:pt>
                <c:pt idx="8">
                  <c:v>91531</c:v>
                </c:pt>
                <c:pt idx="9">
                  <c:v>90267</c:v>
                </c:pt>
                <c:pt idx="10">
                  <c:v>82700</c:v>
                </c:pt>
                <c:pt idx="11">
                  <c:v>82335</c:v>
                </c:pt>
                <c:pt idx="12">
                  <c:v>85452</c:v>
                </c:pt>
                <c:pt idx="13">
                  <c:v>87490</c:v>
                </c:pt>
                <c:pt idx="14">
                  <c:v>94187</c:v>
                </c:pt>
                <c:pt idx="15">
                  <c:v>105079</c:v>
                </c:pt>
                <c:pt idx="16">
                  <c:v>113718</c:v>
                </c:pt>
                <c:pt idx="17">
                  <c:v>123046</c:v>
                </c:pt>
                <c:pt idx="18">
                  <c:v>129440</c:v>
                </c:pt>
                <c:pt idx="19">
                  <c:v>135549</c:v>
                </c:pt>
                <c:pt idx="20">
                  <c:v>130128</c:v>
                </c:pt>
                <c:pt idx="21">
                  <c:v>145881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63-45E3-B75E-81717C8708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"/>
        <c:axId val="617907048"/>
        <c:axId val="61790744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REALTORS</c:v>
                </c:pt>
              </c:strCache>
            </c:strRef>
          </c:tx>
          <c:spPr>
            <a:ln w="381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A9-4D9C-ACE6-C1AAB8F92867}"/>
                </c:ext>
              </c:extLst>
            </c:dLbl>
            <c:dLbl>
              <c:idx val="21"/>
              <c:layout>
                <c:manualLayout>
                  <c:x val="-5.4809843400447429E-2"/>
                  <c:y val="-8.7774362493993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A9-4D9C-ACE6-C1AAB8F928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Sheet1!$A$2:$A$23</c:f>
              <c:numCache>
                <c:formatCode>General</c:formatCode>
                <c:ptCount val="2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  <c:pt idx="21">
                  <c:v>2022</c:v>
                </c:pt>
              </c:numCache>
            </c:numRef>
          </c:cat>
          <c:val>
            <c:numRef>
              <c:f>Sheet1!$D$2:$D$23</c:f>
              <c:numCache>
                <c:formatCode>_(* #,##0_);_(* \(#,##0\);_(* "-"??_);_(@_)</c:formatCode>
                <c:ptCount val="22"/>
                <c:pt idx="0">
                  <c:v>53321</c:v>
                </c:pt>
                <c:pt idx="1">
                  <c:v>63612</c:v>
                </c:pt>
                <c:pt idx="2">
                  <c:v>59771</c:v>
                </c:pt>
                <c:pt idx="3">
                  <c:v>65365</c:v>
                </c:pt>
                <c:pt idx="4">
                  <c:v>73020</c:v>
                </c:pt>
                <c:pt idx="5">
                  <c:v>83305</c:v>
                </c:pt>
                <c:pt idx="6">
                  <c:v>88446</c:v>
                </c:pt>
                <c:pt idx="7">
                  <c:v>84692</c:v>
                </c:pt>
                <c:pt idx="8">
                  <c:v>80937</c:v>
                </c:pt>
                <c:pt idx="9">
                  <c:v>79583</c:v>
                </c:pt>
                <c:pt idx="10">
                  <c:v>76779</c:v>
                </c:pt>
                <c:pt idx="11">
                  <c:v>79964</c:v>
                </c:pt>
                <c:pt idx="12">
                  <c:v>82924</c:v>
                </c:pt>
                <c:pt idx="13">
                  <c:v>90316</c:v>
                </c:pt>
                <c:pt idx="14">
                  <c:v>99364</c:v>
                </c:pt>
                <c:pt idx="15">
                  <c:v>107224</c:v>
                </c:pt>
                <c:pt idx="16">
                  <c:v>114357</c:v>
                </c:pt>
                <c:pt idx="17">
                  <c:v>120108</c:v>
                </c:pt>
                <c:pt idx="18">
                  <c:v>126709</c:v>
                </c:pt>
                <c:pt idx="19">
                  <c:v>135413</c:v>
                </c:pt>
                <c:pt idx="20">
                  <c:v>148352</c:v>
                </c:pt>
                <c:pt idx="21">
                  <c:v>153154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E63-45E3-B75E-81717C8708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7907048"/>
        <c:axId val="617907440"/>
      </c:lineChart>
      <c:catAx>
        <c:axId val="617907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7907440"/>
        <c:crosses val="autoZero"/>
        <c:auto val="1"/>
        <c:lblAlgn val="ctr"/>
        <c:lblOffset val="100"/>
        <c:noMultiLvlLbl val="0"/>
      </c:catAx>
      <c:valAx>
        <c:axId val="617907440"/>
        <c:scaling>
          <c:orientation val="minMax"/>
          <c:max val="165000"/>
          <c:min val="40000"/>
        </c:scaling>
        <c:delete val="0"/>
        <c:axPos val="l"/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7907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463003575895295"/>
          <c:y val="0.12296614241442899"/>
          <c:w val="0.29576608712501545"/>
          <c:h val="4.41026353690274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113857264161771E-2"/>
          <c:y val="9.0185764210105948E-2"/>
          <c:w val="0.96784210259895587"/>
          <c:h val="0.892149642519727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5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6ADA-4ED0-B5B8-0C53890869A8}"/>
                </c:ext>
              </c:extLst>
            </c:dLbl>
            <c:dLbl>
              <c:idx val="1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5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ADA-4ED0-B5B8-0C53890869A8}"/>
                </c:ext>
              </c:extLst>
            </c:dLbl>
            <c:dLbl>
              <c:idx val="2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5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6ADA-4ED0-B5B8-0C53890869A8}"/>
                </c:ext>
              </c:extLst>
            </c:dLbl>
            <c:dLbl>
              <c:idx val="3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5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ADA-4ED0-B5B8-0C53890869A8}"/>
                </c:ext>
              </c:extLst>
            </c:dLbl>
            <c:dLbl>
              <c:idx val="4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5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6ADA-4ED0-B5B8-0C53890869A8}"/>
                </c:ext>
              </c:extLst>
            </c:dLbl>
            <c:dLbl>
              <c:idx val="5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5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ADA-4ED0-B5B8-0C53890869A8}"/>
                </c:ext>
              </c:extLst>
            </c:dLbl>
            <c:dLbl>
              <c:idx val="6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5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6ADA-4ED0-B5B8-0C53890869A8}"/>
                </c:ext>
              </c:extLst>
            </c:dLbl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Sheet1!$B$2:$B$8</c:f>
              <c:numCache>
                <c:formatCode>_("$"* #,##0.00_);_("$"* \(#,##0.00\);_("$"* "-"??_);_(@_)</c:formatCode>
                <c:ptCount val="7"/>
                <c:pt idx="0">
                  <c:v>19122275.719999999</c:v>
                </c:pt>
                <c:pt idx="1">
                  <c:v>25663926.93</c:v>
                </c:pt>
                <c:pt idx="2">
                  <c:v>21851060.850000001</c:v>
                </c:pt>
                <c:pt idx="3">
                  <c:v>25979488.510000002</c:v>
                </c:pt>
                <c:pt idx="4">
                  <c:v>31554130.469999999</c:v>
                </c:pt>
                <c:pt idx="5">
                  <c:v>34816064.909999996</c:v>
                </c:pt>
                <c:pt idx="6">
                  <c:v>17349479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63-45E3-B75E-81717C8708A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Expenses</c:v>
                </c:pt>
              </c:strCache>
            </c:strRef>
          </c:tx>
          <c:spPr>
            <a:solidFill>
              <a:srgbClr val="83161F"/>
            </a:solidFill>
            <a:ln w="3175"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5.5928411633109623E-3"/>
                  <c:y val="-8.029555208216576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714-40F2-911B-287275FB07DD}"/>
                </c:ext>
              </c:extLst>
            </c:dLbl>
            <c:dLbl>
              <c:idx val="6"/>
              <c:layout>
                <c:manualLayout>
                  <c:x val="2.2371364653243847E-3"/>
                  <c:y val="-6.56971197244652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14-40F2-911B-287275FB07DD}"/>
                </c:ext>
              </c:extLst>
            </c:dLbl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rgbClr val="83161F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Sheet1!$C$2:$C$8</c:f>
              <c:numCache>
                <c:formatCode>_("$"* #,##0.00_);_("$"* \(#,##0.00\);_("$"* "-"??_);_(@_)</c:formatCode>
                <c:ptCount val="7"/>
                <c:pt idx="0">
                  <c:v>16475958.220000001</c:v>
                </c:pt>
                <c:pt idx="1">
                  <c:v>21360285.550000001</c:v>
                </c:pt>
                <c:pt idx="2">
                  <c:v>22166457.879999999</c:v>
                </c:pt>
                <c:pt idx="3">
                  <c:v>18247627.530000001</c:v>
                </c:pt>
                <c:pt idx="4">
                  <c:v>21094818.5</c:v>
                </c:pt>
                <c:pt idx="5">
                  <c:v>22370413.66</c:v>
                </c:pt>
                <c:pt idx="6">
                  <c:v>26476888.390000001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63-45E3-B75E-81717C8708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"/>
        <c:axId val="617907048"/>
        <c:axId val="61790744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Net</c:v>
                </c:pt>
              </c:strCache>
            </c:strRef>
          </c:tx>
          <c:spPr>
            <a:ln w="762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9BF-4AD8-BE34-260CB000345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BF-4AD8-BE34-260CB000345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9BF-4AD8-BE34-260CB000345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9BF-4AD8-BE34-260CB000345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9BF-4AD8-BE34-260CB000345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9BF-4AD8-BE34-260CB00034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Sheet1!$D$2:$D$8</c:f>
              <c:numCache>
                <c:formatCode>"$"#,##0_);\("$"#,##0\)</c:formatCode>
                <c:ptCount val="7"/>
                <c:pt idx="0">
                  <c:v>2646317.4999999981</c:v>
                </c:pt>
                <c:pt idx="1">
                  <c:v>4303641.379999999</c:v>
                </c:pt>
                <c:pt idx="2">
                  <c:v>-315397.02999999747</c:v>
                </c:pt>
                <c:pt idx="3">
                  <c:v>7731860.9800000004</c:v>
                </c:pt>
                <c:pt idx="4">
                  <c:v>10459311.969999999</c:v>
                </c:pt>
                <c:pt idx="5">
                  <c:v>12445651.249999996</c:v>
                </c:pt>
                <c:pt idx="6">
                  <c:v>-9127409.3900000006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E63-45E3-B75E-81717C8708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7907048"/>
        <c:axId val="617907440"/>
      </c:lineChart>
      <c:catAx>
        <c:axId val="617907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7907440"/>
        <c:crosses val="autoZero"/>
        <c:auto val="1"/>
        <c:lblAlgn val="ctr"/>
        <c:lblOffset val="100"/>
        <c:noMultiLvlLbl val="0"/>
      </c:catAx>
      <c:valAx>
        <c:axId val="617907440"/>
        <c:scaling>
          <c:orientation val="minMax"/>
        </c:scaling>
        <c:delete val="1"/>
        <c:axPos val="l"/>
        <c:numFmt formatCode="#,##0" sourceLinked="0"/>
        <c:majorTickMark val="none"/>
        <c:minorTickMark val="none"/>
        <c:tickLblPos val="nextTo"/>
        <c:crossAx val="617907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7B13-438D-BFD6-8B0324576F52}"/>
                </c:ext>
              </c:extLst>
            </c:dLbl>
            <c:dLbl>
              <c:idx val="1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7B13-438D-BFD6-8B0324576F52}"/>
                </c:ext>
              </c:extLst>
            </c:dLbl>
            <c:dLbl>
              <c:idx val="2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7B13-438D-BFD6-8B0324576F52}"/>
                </c:ext>
              </c:extLst>
            </c:dLbl>
            <c:dLbl>
              <c:idx val="3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7B13-438D-BFD6-8B0324576F52}"/>
                </c:ext>
              </c:extLst>
            </c:dLbl>
            <c:dLbl>
              <c:idx val="4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7B13-438D-BFD6-8B0324576F52}"/>
                </c:ext>
              </c:extLst>
            </c:dLbl>
            <c:dLbl>
              <c:idx val="5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7B13-438D-BFD6-8B0324576F52}"/>
                </c:ext>
              </c:extLst>
            </c:dLbl>
            <c:dLbl>
              <c:idx val="6"/>
              <c:numFmt formatCode="&quot;$&quot;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7B13-438D-BFD6-8B0324576F52}"/>
                </c:ext>
              </c:extLst>
            </c:dLbl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Sheet1!$B$2:$B$8</c:f>
              <c:numCache>
                <c:formatCode>_("$"* #,##0.00_);_("$"* \(#,##0.00\);_("$"* "-"??_);_(@_)</c:formatCode>
                <c:ptCount val="7"/>
                <c:pt idx="0">
                  <c:v>18415304.91</c:v>
                </c:pt>
                <c:pt idx="1">
                  <c:v>23468993.77</c:v>
                </c:pt>
                <c:pt idx="2">
                  <c:v>23951301.350000001</c:v>
                </c:pt>
                <c:pt idx="3">
                  <c:v>20989335.840000004</c:v>
                </c:pt>
                <c:pt idx="4">
                  <c:v>25118835.729999997</c:v>
                </c:pt>
                <c:pt idx="5">
                  <c:v>29278065.829999998</c:v>
                </c:pt>
                <c:pt idx="6">
                  <c:v>32089448.759999998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B13-438D-BFD6-8B0324576F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Expenses</c:v>
                </c:pt>
              </c:strCache>
            </c:strRef>
          </c:tx>
          <c:spPr>
            <a:solidFill>
              <a:srgbClr val="83161F"/>
            </a:solidFill>
            <a:ln w="3175">
              <a:noFill/>
            </a:ln>
            <a:effectLst/>
          </c:spPr>
          <c:invertIfNegative val="0"/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rgbClr val="83161F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Sheet1!$C$2:$C$8</c:f>
              <c:numCache>
                <c:formatCode>_("$"* #,##0.00_);_("$"* \(#,##0.00\);_("$"* "-"??_);_(@_)</c:formatCode>
                <c:ptCount val="7"/>
                <c:pt idx="0">
                  <c:v>16059245.620000001</c:v>
                </c:pt>
                <c:pt idx="1">
                  <c:v>20978155.390000001</c:v>
                </c:pt>
                <c:pt idx="2">
                  <c:v>21777164.68</c:v>
                </c:pt>
                <c:pt idx="3">
                  <c:v>17806505.390000001</c:v>
                </c:pt>
                <c:pt idx="4">
                  <c:v>20860817.039999999</c:v>
                </c:pt>
                <c:pt idx="5">
                  <c:v>22112438.600000001</c:v>
                </c:pt>
                <c:pt idx="6">
                  <c:v>26214722.469999999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B13-438D-BFD6-8B0324576F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"/>
        <c:axId val="617907048"/>
        <c:axId val="61790744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Net</c:v>
                </c:pt>
              </c:strCache>
            </c:strRef>
          </c:tx>
          <c:spPr>
            <a:ln w="762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Sheet1!$D$2:$D$8</c:f>
              <c:numCache>
                <c:formatCode>"$"#,##0_);\("$"#,##0\)</c:formatCode>
                <c:ptCount val="7"/>
                <c:pt idx="0">
                  <c:v>2356059.2899999991</c:v>
                </c:pt>
                <c:pt idx="1">
                  <c:v>2490838.379999999</c:v>
                </c:pt>
                <c:pt idx="2">
                  <c:v>2174136.6700000018</c:v>
                </c:pt>
                <c:pt idx="3">
                  <c:v>3182830.450000003</c:v>
                </c:pt>
                <c:pt idx="4">
                  <c:v>4258018.6899999976</c:v>
                </c:pt>
                <c:pt idx="5">
                  <c:v>7165627.2299999967</c:v>
                </c:pt>
                <c:pt idx="6">
                  <c:v>5874726.2899999991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7B13-438D-BFD6-8B0324576F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7907048"/>
        <c:axId val="617907440"/>
      </c:lineChart>
      <c:catAx>
        <c:axId val="617907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7907440"/>
        <c:crosses val="autoZero"/>
        <c:auto val="1"/>
        <c:lblAlgn val="ctr"/>
        <c:lblOffset val="100"/>
        <c:noMultiLvlLbl val="0"/>
      </c:catAx>
      <c:valAx>
        <c:axId val="617907440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7907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2060"/>
                </a:solidFill>
              </a:rPr>
              <a:t>Unrealized Gains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Unrealized Gains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strCache>
            </c:strRef>
          </c:cat>
          <c:val>
            <c:numRef>
              <c:f>Sheet1!$B$2:$H$2</c:f>
              <c:numCache>
                <c:formatCode>_("$"* #,##0.00_);_("$"* \(#,##0.00\);_("$"* "-"??_);_(@_)</c:formatCode>
                <c:ptCount val="7"/>
                <c:pt idx="0">
                  <c:v>706970.81</c:v>
                </c:pt>
                <c:pt idx="1">
                  <c:v>2194933.16</c:v>
                </c:pt>
                <c:pt idx="2">
                  <c:v>-2100240.5</c:v>
                </c:pt>
                <c:pt idx="3">
                  <c:v>4990152.67</c:v>
                </c:pt>
                <c:pt idx="4">
                  <c:v>6435294.7400000002</c:v>
                </c:pt>
                <c:pt idx="5">
                  <c:v>5537999.0800000001</c:v>
                </c:pt>
                <c:pt idx="6">
                  <c:v>-14739969.76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45-4129-821D-E4D831CDC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725665128"/>
        <c:axId val="725667752"/>
      </c:barChart>
      <c:catAx>
        <c:axId val="725665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667752"/>
        <c:crosses val="autoZero"/>
        <c:auto val="1"/>
        <c:lblAlgn val="ctr"/>
        <c:lblOffset val="100"/>
        <c:noMultiLvlLbl val="0"/>
      </c:catAx>
      <c:valAx>
        <c:axId val="7256677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out"/>
        <c:minorTickMark val="none"/>
        <c:tickLblPos val="nextTo"/>
        <c:crossAx val="725665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2060"/>
                </a:solidFill>
              </a:rPr>
              <a:t>Interest/Dividends/Realized Gains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Interest/Dividends/Realized Gains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Sheet1!$B$1:$H$1</c:f>
              <c:strCach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strCache>
            </c:strRef>
          </c:cat>
          <c:val>
            <c:numRef>
              <c:f>Sheet1!$B$2:$H$2</c:f>
              <c:numCache>
                <c:formatCode>_("$"* #,##0.00_);_("$"* \(#,##0.00\);_("$"* "-"??_);_(@_)</c:formatCode>
                <c:ptCount val="7"/>
                <c:pt idx="0">
                  <c:v>742448.92999999993</c:v>
                </c:pt>
                <c:pt idx="1">
                  <c:v>1126039.31</c:v>
                </c:pt>
                <c:pt idx="2">
                  <c:v>1095561.0899999999</c:v>
                </c:pt>
                <c:pt idx="3">
                  <c:v>1400924.97</c:v>
                </c:pt>
                <c:pt idx="4">
                  <c:v>1058138.3</c:v>
                </c:pt>
                <c:pt idx="5">
                  <c:v>2763104.34</c:v>
                </c:pt>
                <c:pt idx="6">
                  <c:v>3644095.64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3C-40D8-9395-CA1B3A3711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725665128"/>
        <c:axId val="725667752"/>
      </c:barChart>
      <c:catAx>
        <c:axId val="725665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667752"/>
        <c:crosses val="autoZero"/>
        <c:auto val="1"/>
        <c:lblAlgn val="ctr"/>
        <c:lblOffset val="100"/>
        <c:noMultiLvlLbl val="0"/>
      </c:catAx>
      <c:valAx>
        <c:axId val="7256677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.00_);_(&quot;$&quot;* \(#,##0.00\);_(&quot;$&quot;* &quot;-&quot;??_);_(@_)" sourceLinked="1"/>
        <c:majorTickMark val="out"/>
        <c:minorTickMark val="none"/>
        <c:tickLblPos val="nextTo"/>
        <c:crossAx val="725665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497876082272998E-2"/>
          <c:y val="1.6979743141456234E-2"/>
          <c:w val="0.98050212391772695"/>
          <c:h val="0.89940408116765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Total Liabilities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Sheet'!$B$3:$H$3</c:f>
              <c:numCache>
                <c:formatCode>_("$"* #,##0.00_);_("$"* \(#,##0.00\);_("$"* "-"??_);_(@_)</c:formatCode>
                <c:ptCount val="7"/>
                <c:pt idx="0">
                  <c:v>12048137.68</c:v>
                </c:pt>
                <c:pt idx="1">
                  <c:v>12346952.470000001</c:v>
                </c:pt>
                <c:pt idx="2">
                  <c:v>10892689.26</c:v>
                </c:pt>
                <c:pt idx="3">
                  <c:v>13422933.859999999</c:v>
                </c:pt>
                <c:pt idx="4">
                  <c:v>15760940.66</c:v>
                </c:pt>
                <c:pt idx="5">
                  <c:v>16347353.33</c:v>
                </c:pt>
                <c:pt idx="6">
                  <c:v>17575181.940000001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4-4981-881E-D34618761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27438304"/>
        <c:axId val="627430856"/>
      </c:barChart>
      <c:catAx>
        <c:axId val="62743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0856"/>
        <c:crosses val="autoZero"/>
        <c:auto val="1"/>
        <c:lblAlgn val="ctr"/>
        <c:lblOffset val="100"/>
        <c:noMultiLvlLbl val="0"/>
      </c:catAx>
      <c:valAx>
        <c:axId val="627430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crossAx val="62743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Total Current Assets</c:v>
                </c:pt>
              </c:strCache>
            </c:strRef>
          </c:tx>
          <c:spPr>
            <a:solidFill>
              <a:srgbClr val="83161F"/>
            </a:solidFill>
            <a:ln>
              <a:noFill/>
            </a:ln>
            <a:effectLst/>
          </c:spPr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Sheet'!$B$3:$H$3</c:f>
              <c:numCache>
                <c:formatCode>_("$"* #,##0.00_);_("$"* \(#,##0.00\);_("$"* "-"??_);_(@_)</c:formatCode>
                <c:ptCount val="7"/>
                <c:pt idx="0">
                  <c:v>9327906.9000000004</c:v>
                </c:pt>
                <c:pt idx="1">
                  <c:v>9460200.0199999996</c:v>
                </c:pt>
                <c:pt idx="2">
                  <c:v>12708297.470000001</c:v>
                </c:pt>
                <c:pt idx="3">
                  <c:v>13078512.859999999</c:v>
                </c:pt>
                <c:pt idx="4">
                  <c:v>20255960.890000001</c:v>
                </c:pt>
                <c:pt idx="5">
                  <c:v>21554385.84</c:v>
                </c:pt>
                <c:pt idx="6">
                  <c:v>28236817.559999999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16-451E-B7AA-B8D98E1BAB95}"/>
            </c:ext>
          </c:extLst>
        </c:ser>
        <c:ser>
          <c:idx val="1"/>
          <c:order val="1"/>
          <c:tx>
            <c:strRef>
              <c:f>'Balance Sheet'!$A$4</c:f>
              <c:strCache>
                <c:ptCount val="1"/>
                <c:pt idx="0">
                  <c:v>Total Current Liabilities</c:v>
                </c:pt>
              </c:strCache>
            </c:strRef>
          </c:tx>
          <c:spPr>
            <a:solidFill>
              <a:srgbClr val="002A4E"/>
            </a:solidFill>
            <a:ln>
              <a:noFill/>
            </a:ln>
            <a:effectLst/>
          </c:spPr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Sheet'!$B$4:$H$4</c:f>
              <c:numCache>
                <c:formatCode>_("$"* #,##0.00_);_("$"* \(#,##0.00\);_("$"* "-"??_);_(@_)</c:formatCode>
                <c:ptCount val="7"/>
                <c:pt idx="0">
                  <c:v>1568054.99</c:v>
                </c:pt>
                <c:pt idx="1">
                  <c:v>1492485.52</c:v>
                </c:pt>
                <c:pt idx="2">
                  <c:v>1854552.34</c:v>
                </c:pt>
                <c:pt idx="3">
                  <c:v>1788238.88</c:v>
                </c:pt>
                <c:pt idx="4">
                  <c:v>1882422.41</c:v>
                </c:pt>
                <c:pt idx="5">
                  <c:v>1889413.48</c:v>
                </c:pt>
                <c:pt idx="6">
                  <c:v>2627455.67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16-451E-B7AA-B8D98E1BAB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7434384"/>
        <c:axId val="411924072"/>
      </c:areaChart>
      <c:lineChart>
        <c:grouping val="standard"/>
        <c:varyColors val="0"/>
        <c:ser>
          <c:idx val="2"/>
          <c:order val="2"/>
          <c:tx>
            <c:strRef>
              <c:f>'Balance Sheet'!$A$5</c:f>
              <c:strCache>
                <c:ptCount val="1"/>
                <c:pt idx="0">
                  <c:v>Net</c:v>
                </c:pt>
              </c:strCache>
            </c:strRef>
          </c:tx>
          <c:spPr>
            <a:ln w="38100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Sheet'!$B$5:$H$5</c:f>
              <c:numCache>
                <c:formatCode>0.0</c:formatCode>
                <c:ptCount val="7"/>
                <c:pt idx="0">
                  <c:v>5.9487115946105948</c:v>
                </c:pt>
                <c:pt idx="1">
                  <c:v>6.3385539713644921</c:v>
                </c:pt>
                <c:pt idx="2">
                  <c:v>6.8524879001258059</c:v>
                </c:pt>
                <c:pt idx="3">
                  <c:v>7.3136273941208572</c:v>
                </c:pt>
                <c:pt idx="4">
                  <c:v>10.760582100167412</c:v>
                </c:pt>
                <c:pt idx="5">
                  <c:v>11.407977167602297</c:v>
                </c:pt>
                <c:pt idx="6">
                  <c:v>10.746829292842074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D16-451E-B7AA-B8D98E1BAB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7617807"/>
        <c:axId val="727634031"/>
      </c:lineChart>
      <c:catAx>
        <c:axId val="627434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1924072"/>
        <c:crosses val="autoZero"/>
        <c:auto val="1"/>
        <c:lblAlgn val="ctr"/>
        <c:lblOffset val="100"/>
        <c:noMultiLvlLbl val="0"/>
      </c:catAx>
      <c:valAx>
        <c:axId val="411924072"/>
        <c:scaling>
          <c:orientation val="minMax"/>
          <c:max val="3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4384"/>
        <c:crosses val="autoZero"/>
        <c:crossBetween val="between"/>
      </c:valAx>
      <c:valAx>
        <c:axId val="727634031"/>
        <c:scaling>
          <c:orientation val="minMax"/>
          <c:max val="25"/>
        </c:scaling>
        <c:delete val="0"/>
        <c:axPos val="r"/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7617807"/>
        <c:crosses val="max"/>
        <c:crossBetween val="between"/>
      </c:valAx>
      <c:catAx>
        <c:axId val="72761780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2763403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079146684892432E-2"/>
          <c:y val="1.6979743141456234E-2"/>
          <c:w val="0.97792085331510759"/>
          <c:h val="0.89940408116765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IMPAF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numFmt formatCode="_(&quot;$&quot;* #,##0_);_(&quot;$&quot;* \(#,##0.00\);_(&quot;$&quot;* &quot;-&quot;??_);_(@_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Sheet'!$B$3:$H$3</c:f>
              <c:numCache>
                <c:formatCode>"$"#,##0;\("$"#,##0\)</c:formatCode>
                <c:ptCount val="7"/>
                <c:pt idx="0">
                  <c:v>4464216.96</c:v>
                </c:pt>
                <c:pt idx="1">
                  <c:v>7163130.1099999994</c:v>
                </c:pt>
                <c:pt idx="2">
                  <c:v>9580099.1799999997</c:v>
                </c:pt>
                <c:pt idx="3">
                  <c:v>10990217.270000001</c:v>
                </c:pt>
                <c:pt idx="4">
                  <c:v>13670567.369999999</c:v>
                </c:pt>
                <c:pt idx="5">
                  <c:v>17321871.009999998</c:v>
                </c:pt>
                <c:pt idx="6">
                  <c:v>21379779.959999997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4-4981-881E-D34618761E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27438304"/>
        <c:axId val="627430856"/>
      </c:barChart>
      <c:catAx>
        <c:axId val="62743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0856"/>
        <c:crosses val="autoZero"/>
        <c:auto val="1"/>
        <c:lblAlgn val="ctr"/>
        <c:lblOffset val="100"/>
        <c:noMultiLvlLbl val="0"/>
      </c:catAx>
      <c:valAx>
        <c:axId val="627430856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crossAx val="62743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5668055105572176E-2"/>
          <c:w val="0.97264676978312725"/>
          <c:h val="0.809791063057877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83161F"/>
            </a:solidFill>
            <a:ln>
              <a:noFill/>
            </a:ln>
            <a:effectLst/>
          </c:spPr>
          <c:invertIfNegative val="0"/>
          <c:dLbls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TX REALTOR PAC/ Independent Expenditures</c:v>
                </c:pt>
                <c:pt idx="1">
                  <c:v>Lobbyists/Consultants</c:v>
                </c:pt>
                <c:pt idx="2">
                  <c:v>Hidden Property Tax</c:v>
                </c:pt>
                <c:pt idx="3">
                  <c:v>Data Services and Consulting</c:v>
                </c:pt>
                <c:pt idx="4">
                  <c:v>Issues Mobilization</c:v>
                </c:pt>
                <c:pt idx="5">
                  <c:v>Property Tax Education Issues Campaign</c:v>
                </c:pt>
                <c:pt idx="6">
                  <c:v>STR Litigation Fund</c:v>
                </c:pt>
                <c:pt idx="7">
                  <c:v>SJR 60</c:v>
                </c:pt>
                <c:pt idx="8">
                  <c:v>LOHE Litigation</c:v>
                </c:pt>
                <c:pt idx="9">
                  <c:v>2022 State Proposition 2</c:v>
                </c:pt>
              </c:strCache>
            </c:strRef>
          </c:cat>
          <c:val>
            <c:numRef>
              <c:f>Sheet1!$B$2:$B$11</c:f>
              <c:numCache>
                <c:formatCode>"$"#,##0;\("$"#,##0\)</c:formatCode>
                <c:ptCount val="10"/>
                <c:pt idx="0">
                  <c:v>3661554.6399999997</c:v>
                </c:pt>
                <c:pt idx="1">
                  <c:v>2538374.63</c:v>
                </c:pt>
                <c:pt idx="2">
                  <c:v>1482925.6300000001</c:v>
                </c:pt>
                <c:pt idx="3">
                  <c:v>1150488.28</c:v>
                </c:pt>
                <c:pt idx="4">
                  <c:v>791000</c:v>
                </c:pt>
                <c:pt idx="5">
                  <c:v>540021.24</c:v>
                </c:pt>
                <c:pt idx="6">
                  <c:v>251654.67</c:v>
                </c:pt>
                <c:pt idx="7">
                  <c:v>250000</c:v>
                </c:pt>
                <c:pt idx="8">
                  <c:v>210683.17999999996</c:v>
                </c:pt>
                <c:pt idx="9">
                  <c:v>150000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37-4364-BA34-EAB984C69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overlap val="-12"/>
        <c:axId val="469150408"/>
        <c:axId val="469154672"/>
      </c:barChart>
      <c:catAx>
        <c:axId val="469150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 algn="ctr">
              <a:defRPr lang="en-US" sz="900" b="0" i="0" u="none" strike="noStrike" kern="1200" normalizeH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154672"/>
        <c:crosses val="autoZero"/>
        <c:auto val="0"/>
        <c:lblAlgn val="ctr"/>
        <c:lblOffset val="100"/>
        <c:noMultiLvlLbl val="0"/>
      </c:catAx>
      <c:valAx>
        <c:axId val="469154672"/>
        <c:scaling>
          <c:orientation val="minMax"/>
        </c:scaling>
        <c:delete val="1"/>
        <c:axPos val="l"/>
        <c:numFmt formatCode="&quot;$&quot;#,##0;\(&quot;$&quot;#,##0\)" sourceLinked="1"/>
        <c:majorTickMark val="none"/>
        <c:minorTickMark val="none"/>
        <c:tickLblPos val="nextTo"/>
        <c:crossAx val="469150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2E-49BD-B310-D7B6371CC3B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2E-49BD-B310-D7B6371CC3B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2E-49BD-B310-D7B6371CC3B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2E-49BD-B310-D7B6371CC3B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02E-49BD-B310-D7B6371CC3B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02E-49BD-B310-D7B6371CC3BA}"/>
              </c:ext>
            </c:extLst>
          </c:dPt>
          <c:dLbls>
            <c:dLbl>
              <c:idx val="0"/>
              <c:layout>
                <c:manualLayout>
                  <c:x val="-0.19484200410046137"/>
                  <c:y val="0.1661919810489856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Independent Expenditures</a:t>
                    </a:r>
                    <a:r>
                      <a:rPr lang="en-US" baseline="0"/>
                      <a:t>
</a:t>
                    </a:r>
                    <a:fld id="{E2066935-633D-42A8-BC0B-DAC196FDCE35}" type="PERCENTAGE">
                      <a:rPr lang="en-US" baseline="0"/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[PERCENTAGE]</a:t>
                    </a:fld>
                    <a:endParaRPr lang="en-US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033387172770091"/>
                      <c:h val="0.2858316621058636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02E-49BD-B310-D7B6371CC3BA}"/>
                </c:ext>
              </c:extLst>
            </c:dLbl>
            <c:dLbl>
              <c:idx val="1"/>
              <c:layout>
                <c:manualLayout>
                  <c:x val="-0.16544464377242452"/>
                  <c:y val="-0.1818816635912880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Hidden Property</a:t>
                    </a:r>
                    <a:r>
                      <a:rPr lang="en-US" baseline="0"/>
                      <a:t> Tax
</a:t>
                    </a:r>
                    <a:fld id="{F0DF207E-989C-4877-9B7C-82F7E338A3C8}" type="PERCENTAGE">
                      <a:rPr lang="en-US" baseline="0"/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[PERCENTAGE]</a:t>
                    </a:fld>
                    <a:endParaRPr lang="en-US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02E-49BD-B310-D7B6371CC3BA}"/>
                </c:ext>
              </c:extLst>
            </c:dLbl>
            <c:dLbl>
              <c:idx val="2"/>
              <c:layout>
                <c:manualLayout>
                  <c:x val="0.14767247565351102"/>
                  <c:y val="-0.2104930378609168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02E-49BD-B310-D7B6371CC3BA}"/>
                </c:ext>
              </c:extLst>
            </c:dLbl>
            <c:dLbl>
              <c:idx val="3"/>
              <c:layout>
                <c:manualLayout>
                  <c:x val="0.17459841107124552"/>
                  <c:y val="-4.771393187033542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02E-49BD-B310-D7B6371CC3BA}"/>
                </c:ext>
              </c:extLst>
            </c:dLbl>
            <c:dLbl>
              <c:idx val="4"/>
              <c:layout>
                <c:manualLayout>
                  <c:x val="1.9249103024090212E-3"/>
                  <c:y val="-0.1070689395960426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378141424854743"/>
                      <c:h val="0.148994667776583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A02E-49BD-B310-D7B6371CC3BA}"/>
                </c:ext>
              </c:extLst>
            </c:dLbl>
            <c:dLbl>
              <c:idx val="5"/>
              <c:layout>
                <c:manualLayout>
                  <c:x val="0.11063609109883411"/>
                  <c:y val="0.1985763332584119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02E-49BD-B310-D7B6371CC3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IE's</c:v>
                </c:pt>
                <c:pt idx="1">
                  <c:v>HPT</c:v>
                </c:pt>
                <c:pt idx="2">
                  <c:v>Lobbyists</c:v>
                </c:pt>
                <c:pt idx="3">
                  <c:v>Data Services</c:v>
                </c:pt>
                <c:pt idx="4">
                  <c:v>IMPAC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0.31</c:v>
                </c:pt>
                <c:pt idx="1">
                  <c:v>0.13</c:v>
                </c:pt>
                <c:pt idx="2">
                  <c:v>0.22</c:v>
                </c:pt>
                <c:pt idx="3">
                  <c:v>0.1</c:v>
                </c:pt>
                <c:pt idx="4">
                  <c:v>7.0000000000000007E-2</c:v>
                </c:pt>
                <c:pt idx="5">
                  <c:v>0.16999999999999993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02E-49BD-B310-D7B6371CC3B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2.1621217065536449E-2"/>
          <c:y val="4.2823415891019567E-2"/>
          <c:w val="0.95343543192582492"/>
          <c:h val="0.89940408116765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Legal Defense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numFmt formatCode="_(&quot;$&quot;* #,##0_);_(&quot;$&quot;* \(#,##0.00\);_(&quot;$&quot;* &quot;-&quot;??_);_(@_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Sheet'!$B$3:$H$3</c:f>
              <c:numCache>
                <c:formatCode>"$"#,##0;\("$"#,##0\)</c:formatCode>
                <c:ptCount val="7"/>
                <c:pt idx="0">
                  <c:v>2390746.08</c:v>
                </c:pt>
                <c:pt idx="1">
                  <c:v>2382846.29</c:v>
                </c:pt>
                <c:pt idx="2">
                  <c:v>2675003.8199999998</c:v>
                </c:pt>
                <c:pt idx="3">
                  <c:v>3270642.32</c:v>
                </c:pt>
                <c:pt idx="4">
                  <c:v>4597734.72</c:v>
                </c:pt>
                <c:pt idx="5">
                  <c:v>5284429.1099999994</c:v>
                </c:pt>
                <c:pt idx="6">
                  <c:v>6104609.0899999999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4-4981-881E-D34618761E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27438304"/>
        <c:axId val="627430856"/>
      </c:barChart>
      <c:catAx>
        <c:axId val="62743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0856"/>
        <c:crosses val="autoZero"/>
        <c:auto val="1"/>
        <c:lblAlgn val="ctr"/>
        <c:lblOffset val="100"/>
        <c:noMultiLvlLbl val="0"/>
      </c:catAx>
      <c:valAx>
        <c:axId val="627430856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crossAx val="62743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511845558778846E-2"/>
          <c:y val="1.6979743141456234E-2"/>
          <c:w val="0.96048815444122115"/>
          <c:h val="0.89940408116765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Building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numFmt formatCode="_(&quot;$&quot;* #,##0_);_(&quot;$&quot;* \(#,##0.00\);_(&quot;$&quot;* &quot;-&quot;??_);_(@_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Sheet'!$B$3:$H$3</c:f>
              <c:numCache>
                <c:formatCode>"$"#,##0_);[Red]\("$"#,##0\)</c:formatCode>
                <c:ptCount val="7"/>
                <c:pt idx="0">
                  <c:v>139544</c:v>
                </c:pt>
                <c:pt idx="1">
                  <c:v>156609</c:v>
                </c:pt>
                <c:pt idx="2">
                  <c:v>63300</c:v>
                </c:pt>
                <c:pt idx="3">
                  <c:v>92845</c:v>
                </c:pt>
                <c:pt idx="4">
                  <c:v>259678</c:v>
                </c:pt>
                <c:pt idx="5">
                  <c:v>77040</c:v>
                </c:pt>
                <c:pt idx="6">
                  <c:v>201537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4-4981-881E-D34618761E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27438304"/>
        <c:axId val="627430856"/>
      </c:barChart>
      <c:catAx>
        <c:axId val="62743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0856"/>
        <c:crosses val="autoZero"/>
        <c:auto val="1"/>
        <c:lblAlgn val="ctr"/>
        <c:lblOffset val="100"/>
        <c:noMultiLvlLbl val="0"/>
      </c:catAx>
      <c:valAx>
        <c:axId val="627430856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crossAx val="62743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511845558778846E-2"/>
          <c:y val="1.6979743141456234E-2"/>
          <c:w val="0.96048815444122115"/>
          <c:h val="0.89940408116765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'Balance Sheet'!$A$3</c:f>
              <c:strCache>
                <c:ptCount val="1"/>
                <c:pt idx="0">
                  <c:v>Building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numFmt formatCode="_(&quot;$&quot;* #,##0_);_(&quot;$&quot;* \(#,##0.00\);_(&quot;$&quot;* &quot;-&quot;??_);_(@_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'Balance Sheet'!$B$2:$H$2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'Balance Sheet'!$B$3:$H$3</c:f>
              <c:numCache>
                <c:formatCode>_("$"* #,##0.00_);_("$"* \(#,##0.00\);_("$"* "-"??_);_(@_)</c:formatCode>
                <c:ptCount val="7"/>
                <c:pt idx="0">
                  <c:v>268162.55</c:v>
                </c:pt>
                <c:pt idx="1">
                  <c:v>64283.25</c:v>
                </c:pt>
                <c:pt idx="2">
                  <c:v>224600.87</c:v>
                </c:pt>
                <c:pt idx="3">
                  <c:v>155234.19</c:v>
                </c:pt>
                <c:pt idx="4">
                  <c:v>156457.88</c:v>
                </c:pt>
                <c:pt idx="5">
                  <c:v>133803.57</c:v>
                </c:pt>
                <c:pt idx="6">
                  <c:v>400208.18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D4-4981-881E-D34618761E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27438304"/>
        <c:axId val="627430856"/>
      </c:barChart>
      <c:catAx>
        <c:axId val="62743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3161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430856"/>
        <c:crosses val="autoZero"/>
        <c:auto val="1"/>
        <c:lblAlgn val="ctr"/>
        <c:lblOffset val="100"/>
        <c:noMultiLvlLbl val="0"/>
      </c:catAx>
      <c:valAx>
        <c:axId val="627430856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crossAx val="62743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0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8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9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D02136E-0A30-470B-9AD5-4ED25352A1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850A3B-9866-499F-9F15-2B29865159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6B129-E24B-4F30-BC95-48117A9BE0AE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02BE16-FBC6-4D23-A2FD-D7A7FD54860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873198-45DE-49DA-9464-4B463A958E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2E673-6DE0-4513-96A1-97AAB34DD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23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4E45A-818E-4D18-870C-C19170D4C2AF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4AABF-F485-4FD7-ABB5-A11712C8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0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84AABF-F485-4FD7-ABB5-A11712C83ED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272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105156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9022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57930-51C4-D244-9F1F-60032375D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599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58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4">
            <a:extLst>
              <a:ext uri="{FF2B5EF4-FFF2-40B4-BE49-F238E27FC236}">
                <a16:creationId xmlns:a16="http://schemas.microsoft.com/office/drawing/2014/main" id="{0EF769DA-99B4-430B-AFBD-AC26DCFD263F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119616" y="0"/>
            <a:ext cx="3072384" cy="6701588"/>
          </a:xfrm>
          <a:solidFill>
            <a:srgbClr val="CDD9D5"/>
          </a:solidFill>
        </p:spPr>
        <p:txBody>
          <a:bodyPr wrap="none" anchor="ctr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61AF1D-72B9-4B36-B708-A62C9ACCB210}"/>
              </a:ext>
            </a:extLst>
          </p:cNvPr>
          <p:cNvSpPr/>
          <p:nvPr userDrawn="1"/>
        </p:nvSpPr>
        <p:spPr>
          <a:xfrm>
            <a:off x="0" y="1"/>
            <a:ext cx="9119616" cy="67797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400417"/>
            <a:ext cx="7772400" cy="822960"/>
          </a:xfrm>
        </p:spPr>
        <p:txBody>
          <a:bodyPr wrap="square" anchor="b">
            <a:noAutofit/>
          </a:bodyPr>
          <a:lstStyle>
            <a:lvl1pPr>
              <a:defRPr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308881"/>
            <a:ext cx="7772400" cy="4572000"/>
          </a:xfrm>
        </p:spPr>
        <p:txBody>
          <a:bodyPr wrap="square"/>
          <a:lstStyle>
            <a:lvl1pPr>
              <a:lnSpc>
                <a:spcPts val="2900"/>
              </a:lnSpc>
              <a:tabLst>
                <a:tab pos="7315200" algn="r"/>
              </a:tabLst>
              <a:defRPr>
                <a:solidFill>
                  <a:schemeClr val="bg1"/>
                </a:solidFill>
                <a:latin typeface="+mn-lt"/>
              </a:defRPr>
            </a:lvl1pPr>
            <a:lvl2pPr marL="0" indent="0">
              <a:buNone/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8CFF3F-E017-44A9-BEB3-CF59851DD518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860566-5415-4FD4-A3D1-934C4C1258BC}"/>
              </a:ext>
            </a:extLst>
          </p:cNvPr>
          <p:cNvSpPr/>
          <p:nvPr userDrawn="1"/>
        </p:nvSpPr>
        <p:spPr>
          <a:xfrm>
            <a:off x="0" y="6701589"/>
            <a:ext cx="9119616" cy="15641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543FCA-7BFA-492D-B8AB-78B02FFD17E2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FEA529-01FB-412F-8021-66EBBF1EB8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45"/>
            <a:ext cx="1554190" cy="20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74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957" y="2256949"/>
            <a:ext cx="8229600" cy="1097280"/>
          </a:xfrm>
        </p:spPr>
        <p:txBody>
          <a:bodyPr wrap="square" anchor="b"/>
          <a:lstStyle>
            <a:lvl1pPr algn="l">
              <a:lnSpc>
                <a:spcPts val="4000"/>
              </a:lnSpc>
              <a:defRPr sz="4600"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957" y="3480240"/>
            <a:ext cx="8229600" cy="822960"/>
          </a:xfrm>
        </p:spPr>
        <p:txBody>
          <a:bodyPr wrap="square"/>
          <a:lstStyle>
            <a:lvl1pPr marL="0" indent="0" algn="l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7961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957" y="2256949"/>
            <a:ext cx="8229600" cy="1097280"/>
          </a:xfrm>
        </p:spPr>
        <p:txBody>
          <a:bodyPr wrap="square" anchor="b"/>
          <a:lstStyle>
            <a:lvl1pPr algn="l">
              <a:lnSpc>
                <a:spcPts val="4000"/>
              </a:lnSpc>
              <a:defRPr sz="4600"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957" y="3480240"/>
            <a:ext cx="8229600" cy="822960"/>
          </a:xfrm>
        </p:spPr>
        <p:txBody>
          <a:bodyPr wrap="square"/>
          <a:lstStyle>
            <a:lvl1pPr marL="0" indent="0" algn="l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008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D1F6627-8ED0-4801-A0AD-506BA9DFA6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88952" cy="68562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7200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4572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5000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6162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5400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0177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55075C0-D683-4F99-9CDF-E8914495A7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8" y="857"/>
            <a:ext cx="12188952" cy="68562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428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1590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828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98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75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B8D043-2858-47FC-9F4B-B2C98A4665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7"/>
            <a:ext cx="12188952" cy="68562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8600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5017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6F3B3A-4989-48F9-A7C1-B09855A2F774}"/>
              </a:ext>
            </a:extLst>
          </p:cNvPr>
          <p:cNvSpPr/>
          <p:nvPr userDrawn="1"/>
        </p:nvSpPr>
        <p:spPr>
          <a:xfrm>
            <a:off x="0" y="2286000"/>
            <a:ext cx="12188952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5060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6F3B3A-4989-48F9-A7C1-B09855A2F774}"/>
              </a:ext>
            </a:extLst>
          </p:cNvPr>
          <p:cNvSpPr/>
          <p:nvPr userDrawn="1"/>
        </p:nvSpPr>
        <p:spPr>
          <a:xfrm>
            <a:off x="0" y="2286000"/>
            <a:ext cx="12188952" cy="228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5387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/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B07057-4B81-4967-94D8-2320BCCCAB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47916" y="5163336"/>
            <a:ext cx="4389120" cy="1188720"/>
          </a:xfrm>
        </p:spPr>
        <p:txBody>
          <a:bodyPr wrap="square"/>
          <a:lstStyle>
            <a:lvl1pPr>
              <a:lnSpc>
                <a:spcPct val="100000"/>
              </a:lnSpc>
              <a:spcAft>
                <a:spcPts val="600"/>
              </a:spcAft>
              <a:defRPr sz="1200" cap="all" spc="120" baseline="0">
                <a:solidFill>
                  <a:schemeClr val="accent1"/>
                </a:solidFill>
              </a:defRPr>
            </a:lvl1pPr>
            <a:lvl2pPr marL="0" indent="0">
              <a:lnSpc>
                <a:spcPts val="1800"/>
              </a:lnSpc>
              <a:buNone/>
              <a:defRPr sz="1400" spc="50" baseline="0">
                <a:solidFill>
                  <a:schemeClr val="tx1"/>
                </a:solidFill>
                <a:latin typeface="+mj-lt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092952" y="6588"/>
            <a:ext cx="6099175" cy="4568825"/>
          </a:xfrm>
          <a:solidFill>
            <a:schemeClr val="bg2"/>
          </a:solidFill>
        </p:spPr>
        <p:txBody>
          <a:bodyPr wrap="none"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0323584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105156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6471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/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B07057-4B81-4967-94D8-2320BCCCAB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47916" y="5163336"/>
            <a:ext cx="4389120" cy="1188720"/>
          </a:xfrm>
        </p:spPr>
        <p:txBody>
          <a:bodyPr wrap="square"/>
          <a:lstStyle>
            <a:lvl1pPr>
              <a:lnSpc>
                <a:spcPct val="100000"/>
              </a:lnSpc>
              <a:spcAft>
                <a:spcPts val="600"/>
              </a:spcAft>
              <a:defRPr sz="1200" cap="all" spc="120" baseline="0">
                <a:solidFill>
                  <a:schemeClr val="accent1"/>
                </a:solidFill>
              </a:defRPr>
            </a:lvl1pPr>
            <a:lvl2pPr marL="0" indent="0">
              <a:lnSpc>
                <a:spcPts val="1800"/>
              </a:lnSpc>
              <a:buNone/>
              <a:defRPr sz="1400" spc="50" baseline="0">
                <a:solidFill>
                  <a:schemeClr val="tx1"/>
                </a:solidFill>
                <a:latin typeface="+mj-lt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092952" y="6588"/>
            <a:ext cx="6099175" cy="4568825"/>
          </a:xfrm>
          <a:solidFill>
            <a:schemeClr val="bg2"/>
          </a:solidFill>
        </p:spPr>
        <p:txBody>
          <a:bodyPr wrap="none"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51539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7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ulti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>
            <a:spLocks noChangeAspect="1"/>
          </p:cNvSpPr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092952" y="6588"/>
            <a:ext cx="6099175" cy="4568825"/>
          </a:xfrm>
          <a:solidFill>
            <a:schemeClr val="bg2"/>
          </a:solidFill>
        </p:spPr>
        <p:txBody>
          <a:bodyPr wrap="square"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8F2B1A1-4955-40BA-807B-02647C093723}"/>
              </a:ext>
            </a:extLst>
          </p:cNvPr>
          <p:cNvSpPr>
            <a:spLocks noGrp="1" noChangeAspect="1"/>
          </p:cNvSpPr>
          <p:nvPr>
            <p:ph sz="quarter" idx="14"/>
          </p:nvPr>
        </p:nvSpPr>
        <p:spPr>
          <a:xfrm>
            <a:off x="6092952" y="4572000"/>
            <a:ext cx="3044952" cy="2130552"/>
          </a:xfrm>
          <a:solidFill>
            <a:schemeClr val="accent3"/>
          </a:solidFill>
        </p:spPr>
        <p:txBody>
          <a:bodyPr wrap="square" lIns="91440" tIns="91440" rIns="91440" bIns="91440" anchor="ctr" anchorCtr="1">
            <a:normAutofit/>
          </a:bodyPr>
          <a:lstStyle>
            <a:lvl1pPr>
              <a:defRPr sz="2000">
                <a:solidFill>
                  <a:schemeClr val="bg2"/>
                </a:solidFill>
                <a:latin typeface="+mj-lt"/>
              </a:defRPr>
            </a:lvl1pPr>
            <a:lvl2pPr marL="137160" indent="-137160">
              <a:buClr>
                <a:srgbClr val="FFF0C3"/>
              </a:buClr>
              <a:buFont typeface="Barlow" panose="00000500000000000000" pitchFamily="2" charset="0"/>
              <a:buChar char="–"/>
              <a:defRPr sz="1200" b="1" cap="all" spc="120" baseline="0">
                <a:solidFill>
                  <a:schemeClr val="bg2"/>
                </a:solidFill>
              </a:defRPr>
            </a:lvl2pPr>
            <a:lvl3pPr>
              <a:defRPr>
                <a:solidFill>
                  <a:srgbClr val="FFF0C3"/>
                </a:solidFill>
              </a:defRPr>
            </a:lvl3pPr>
            <a:lvl4pPr>
              <a:defRPr>
                <a:solidFill>
                  <a:srgbClr val="FFF0C3"/>
                </a:solidFill>
              </a:defRPr>
            </a:lvl4pPr>
            <a:lvl5pPr>
              <a:defRPr>
                <a:solidFill>
                  <a:srgbClr val="FFF0C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4F64BC3-E3EA-4E88-9544-B9FC15D1DC8F}"/>
              </a:ext>
            </a:extLst>
          </p:cNvPr>
          <p:cNvSpPr>
            <a:spLocks noGrp="1" noChangeAspect="1"/>
          </p:cNvSpPr>
          <p:nvPr>
            <p:ph sz="quarter" idx="15"/>
          </p:nvPr>
        </p:nvSpPr>
        <p:spPr>
          <a:xfrm>
            <a:off x="9137904" y="4572000"/>
            <a:ext cx="3054096" cy="2130552"/>
          </a:xfrm>
          <a:solidFill>
            <a:schemeClr val="accent3"/>
          </a:solidFill>
        </p:spPr>
        <p:txBody>
          <a:bodyPr wrap="square" lIns="91440" tIns="91440" rIns="91440" bIns="91440" anchor="ctr" anchorCtr="1">
            <a:normAutofit/>
          </a:bodyPr>
          <a:lstStyle>
            <a:lvl1pPr>
              <a:defRPr sz="2000">
                <a:solidFill>
                  <a:schemeClr val="bg2"/>
                </a:solidFill>
                <a:latin typeface="+mj-lt"/>
              </a:defRPr>
            </a:lvl1pPr>
            <a:lvl2pPr marL="137160" indent="-137160">
              <a:buClr>
                <a:srgbClr val="FFF0C3"/>
              </a:buClr>
              <a:buFont typeface="Barlow" panose="00000500000000000000" pitchFamily="2" charset="0"/>
              <a:buChar char="–"/>
              <a:defRPr sz="1200" b="1" cap="all" spc="120" baseline="0">
                <a:solidFill>
                  <a:schemeClr val="bg2"/>
                </a:solidFill>
                <a:latin typeface="+mn-lt"/>
              </a:defRPr>
            </a:lvl2pPr>
            <a:lvl3pPr marL="182880" indent="0">
              <a:buNone/>
              <a:defRPr>
                <a:solidFill>
                  <a:srgbClr val="FFF0C3"/>
                </a:solidFill>
                <a:latin typeface="+mj-lt"/>
              </a:defRPr>
            </a:lvl3pPr>
            <a:lvl4pPr>
              <a:defRPr>
                <a:solidFill>
                  <a:srgbClr val="FFF0C3"/>
                </a:solidFill>
                <a:latin typeface="+mj-lt"/>
              </a:defRPr>
            </a:lvl4pPr>
            <a:lvl5pPr>
              <a:defRPr>
                <a:solidFill>
                  <a:srgbClr val="FFF0C3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0808118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r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EDBB1E-9ACB-4E13-8C21-E7F909E02025}"/>
              </a:ext>
            </a:extLst>
          </p:cNvPr>
          <p:cNvSpPr/>
          <p:nvPr userDrawn="1"/>
        </p:nvSpPr>
        <p:spPr>
          <a:xfrm>
            <a:off x="0" y="0"/>
            <a:ext cx="6092952" cy="67015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/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984491" y="924341"/>
            <a:ext cx="4270248" cy="4846320"/>
          </a:xfrm>
          <a:solidFill>
            <a:schemeClr val="bg1"/>
          </a:solidFill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8836E9-DAF3-43F4-B917-9D25EA3C899D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AD1784-4C6C-4D5B-8495-14458D589216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DF3BDEA-E1DD-40A2-9CA4-5887A394EC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34"/>
            <a:ext cx="1554190" cy="20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53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avy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1F84F28-4562-4DA8-B922-67D29EB1EF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90487" y="750937"/>
            <a:ext cx="2560320" cy="5029200"/>
          </a:xfrm>
          <a:noFill/>
        </p:spPr>
        <p:txBody>
          <a:bodyPr wrap="square" lIns="274320" tIns="0" rIns="274320" bIns="274320" anchor="t" anchorCtr="1"/>
          <a:lstStyle>
            <a:lvl1pPr algn="ctr">
              <a:lnSpc>
                <a:spcPts val="1400"/>
              </a:lnSpc>
              <a:spcAft>
                <a:spcPts val="600"/>
              </a:spcAft>
              <a:defRPr sz="1200" cap="all" spc="120" baseline="0">
                <a:solidFill>
                  <a:schemeClr val="accent1"/>
                </a:solidFill>
                <a:latin typeface="Barlow SemiBold" panose="00000700000000000000" pitchFamily="2" charset="0"/>
              </a:defRPr>
            </a:lvl1pPr>
            <a:lvl2pPr marL="0" indent="0" algn="ctr">
              <a:lnSpc>
                <a:spcPts val="1800"/>
              </a:lnSpc>
              <a:buNone/>
              <a:defRPr sz="1400" cap="none" spc="0" baseline="0">
                <a:solidFill>
                  <a:schemeClr val="tx1"/>
                </a:solidFill>
                <a:latin typeface="+mj-lt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73167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ght + her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B07057-4B81-4967-94D8-2320BCCCAB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19616" y="1118937"/>
            <a:ext cx="3072384" cy="4480560"/>
          </a:xfrm>
          <a:noFill/>
        </p:spPr>
        <p:txBody>
          <a:bodyPr wrap="square" lIns="274320" tIns="274320" rIns="274320" bIns="274320" anchor="ctr" anchorCtr="1"/>
          <a:lstStyle>
            <a:lvl1pPr algn="l">
              <a:lnSpc>
                <a:spcPts val="3700"/>
              </a:lnSpc>
              <a:spcAft>
                <a:spcPts val="600"/>
              </a:spcAft>
              <a:defRPr sz="3600" cap="none" spc="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lnSpc>
                <a:spcPts val="1800"/>
              </a:lnSpc>
              <a:buNone/>
              <a:defRPr sz="1200" cap="all" spc="120" baseline="0">
                <a:solidFill>
                  <a:schemeClr val="accent1"/>
                </a:solidFill>
                <a:latin typeface="Barlow SemiBold" panose="00000700000000000000" pitchFamily="2" charset="0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7390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avy + suppo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015D86E-B23D-40E4-85A1-89976E88E652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119616" y="0"/>
            <a:ext cx="3072384" cy="6701588"/>
          </a:xfrm>
          <a:solidFill>
            <a:srgbClr val="CDD9D5"/>
          </a:solidFill>
        </p:spPr>
        <p:txBody>
          <a:bodyPr wrap="none" anchor="ctr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508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 Hero image + supp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7FC311FA-BA4F-43A8-9751-69620170ED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0395" y="765450"/>
            <a:ext cx="2743200" cy="3657600"/>
          </a:xfrm>
        </p:spPr>
        <p:txBody>
          <a:bodyPr/>
          <a:lstStyle>
            <a:lvl1pPr>
              <a:lnSpc>
                <a:spcPts val="3700"/>
              </a:lnSpc>
              <a:defRPr sz="3600"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3232ABE-A645-4EA3-8F58-FA6C409A0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0336" y="4778359"/>
            <a:ext cx="2743200" cy="525463"/>
          </a:xfrm>
        </p:spPr>
        <p:txBody>
          <a:bodyPr anchor="ctr"/>
          <a:lstStyle>
            <a:lvl1pPr>
              <a:lnSpc>
                <a:spcPts val="1700"/>
              </a:lnSpc>
              <a:defRPr sz="16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B7E0A75-43B9-49C8-A5F2-68C1703228A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0394" y="4778359"/>
            <a:ext cx="2743200" cy="525463"/>
          </a:xfrm>
        </p:spPr>
        <p:txBody>
          <a:bodyPr anchor="ctr"/>
          <a:lstStyle>
            <a:lvl1pPr>
              <a:lnSpc>
                <a:spcPts val="1700"/>
              </a:lnSpc>
              <a:defRPr sz="16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62B0F38-9E09-4818-9F85-74AC182F680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90336" y="765450"/>
            <a:ext cx="2743200" cy="3657600"/>
          </a:xfrm>
        </p:spPr>
        <p:txBody>
          <a:bodyPr/>
          <a:lstStyle>
            <a:lvl1pPr>
              <a:lnSpc>
                <a:spcPts val="3700"/>
              </a:lnSpc>
              <a:defRPr sz="3600"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953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Quote">
    <p:bg>
      <p:bgPr>
        <a:solidFill>
          <a:srgbClr val="CDD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517851"/>
            <a:ext cx="7772400" cy="4114800"/>
          </a:xfrm>
        </p:spPr>
        <p:txBody>
          <a:bodyPr wrap="square"/>
          <a:lstStyle>
            <a:lvl1pPr marL="137160" indent="-137160">
              <a:lnSpc>
                <a:spcPts val="4800"/>
              </a:lnSpc>
              <a:defRPr sz="4800">
                <a:solidFill>
                  <a:schemeClr val="accent1"/>
                </a:solidFill>
                <a:latin typeface="+mj-lt"/>
              </a:defRPr>
            </a:lvl1pPr>
            <a:lvl2pPr marL="137160" indent="0">
              <a:spcBef>
                <a:spcPts val="1800"/>
              </a:spcBef>
              <a:buNone/>
              <a:defRPr sz="1400" b="1" cap="all" spc="120" baseline="0"/>
            </a:lvl2pPr>
            <a:lvl3pPr marL="18288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9456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57930-51C4-D244-9F1F-60032375D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515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ulti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>
            <a:spLocks noChangeAspect="1"/>
          </p:cNvSpPr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092952" y="6588"/>
            <a:ext cx="6099175" cy="4568825"/>
          </a:xfrm>
          <a:solidFill>
            <a:schemeClr val="bg2"/>
          </a:solidFill>
        </p:spPr>
        <p:txBody>
          <a:bodyPr wrap="square"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8F2B1A1-4955-40BA-807B-02647C093723}"/>
              </a:ext>
            </a:extLst>
          </p:cNvPr>
          <p:cNvSpPr>
            <a:spLocks noGrp="1" noChangeAspect="1"/>
          </p:cNvSpPr>
          <p:nvPr>
            <p:ph sz="quarter" idx="14"/>
          </p:nvPr>
        </p:nvSpPr>
        <p:spPr>
          <a:xfrm>
            <a:off x="6092952" y="4572000"/>
            <a:ext cx="3044952" cy="2130552"/>
          </a:xfrm>
          <a:solidFill>
            <a:schemeClr val="accent3"/>
          </a:solidFill>
        </p:spPr>
        <p:txBody>
          <a:bodyPr wrap="square" lIns="91440" tIns="91440" rIns="91440" bIns="91440" anchor="ctr" anchorCtr="1">
            <a:normAutofit/>
          </a:bodyPr>
          <a:lstStyle>
            <a:lvl1pPr>
              <a:defRPr sz="2000">
                <a:solidFill>
                  <a:schemeClr val="bg2"/>
                </a:solidFill>
                <a:latin typeface="+mj-lt"/>
              </a:defRPr>
            </a:lvl1pPr>
            <a:lvl2pPr marL="137160" indent="-137160">
              <a:buClr>
                <a:srgbClr val="FFF0C3"/>
              </a:buClr>
              <a:buFont typeface="Barlow" panose="00000500000000000000" pitchFamily="2" charset="0"/>
              <a:buChar char="–"/>
              <a:defRPr sz="1200" b="1" cap="all" spc="120" baseline="0">
                <a:solidFill>
                  <a:schemeClr val="bg2"/>
                </a:solidFill>
              </a:defRPr>
            </a:lvl2pPr>
            <a:lvl3pPr>
              <a:defRPr>
                <a:solidFill>
                  <a:srgbClr val="FFF0C3"/>
                </a:solidFill>
              </a:defRPr>
            </a:lvl3pPr>
            <a:lvl4pPr>
              <a:defRPr>
                <a:solidFill>
                  <a:srgbClr val="FFF0C3"/>
                </a:solidFill>
              </a:defRPr>
            </a:lvl4pPr>
            <a:lvl5pPr>
              <a:defRPr>
                <a:solidFill>
                  <a:srgbClr val="FFF0C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4F64BC3-E3EA-4E88-9544-B9FC15D1DC8F}"/>
              </a:ext>
            </a:extLst>
          </p:cNvPr>
          <p:cNvSpPr>
            <a:spLocks noGrp="1" noChangeAspect="1"/>
          </p:cNvSpPr>
          <p:nvPr>
            <p:ph sz="quarter" idx="15"/>
          </p:nvPr>
        </p:nvSpPr>
        <p:spPr>
          <a:xfrm>
            <a:off x="9137904" y="4572000"/>
            <a:ext cx="3054096" cy="2130552"/>
          </a:xfrm>
          <a:solidFill>
            <a:schemeClr val="accent3"/>
          </a:solidFill>
        </p:spPr>
        <p:txBody>
          <a:bodyPr wrap="square" lIns="91440" tIns="91440" rIns="91440" bIns="91440" anchor="ctr" anchorCtr="1">
            <a:normAutofit/>
          </a:bodyPr>
          <a:lstStyle>
            <a:lvl1pPr>
              <a:defRPr sz="2000">
                <a:solidFill>
                  <a:schemeClr val="bg2"/>
                </a:solidFill>
                <a:latin typeface="+mj-lt"/>
              </a:defRPr>
            </a:lvl1pPr>
            <a:lvl2pPr marL="137160" indent="-137160">
              <a:buClr>
                <a:srgbClr val="FFF0C3"/>
              </a:buClr>
              <a:buFont typeface="Barlow" panose="00000500000000000000" pitchFamily="2" charset="0"/>
              <a:buChar char="–"/>
              <a:defRPr sz="1200" b="1" cap="all" spc="120" baseline="0">
                <a:solidFill>
                  <a:schemeClr val="bg2"/>
                </a:solidFill>
                <a:latin typeface="+mn-lt"/>
              </a:defRPr>
            </a:lvl2pPr>
            <a:lvl3pPr marL="182880" indent="0">
              <a:buNone/>
              <a:defRPr>
                <a:solidFill>
                  <a:srgbClr val="FFF0C3"/>
                </a:solidFill>
                <a:latin typeface="+mj-lt"/>
              </a:defRPr>
            </a:lvl3pPr>
            <a:lvl4pPr>
              <a:defRPr>
                <a:solidFill>
                  <a:srgbClr val="FFF0C3"/>
                </a:solidFill>
                <a:latin typeface="+mj-lt"/>
              </a:defRPr>
            </a:lvl4pPr>
            <a:lvl5pPr>
              <a:defRPr>
                <a:solidFill>
                  <a:srgbClr val="FFF0C3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524980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0082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.wixstatic.com/media/ef9ce3e48be340a4b91f0c3e1644aa5b.jpg/v1/fit/w_700,h_2000,al_c,q_85/image.jpg">
            <a:extLst>
              <a:ext uri="{FF2B5EF4-FFF2-40B4-BE49-F238E27FC236}">
                <a16:creationId xmlns:a16="http://schemas.microsoft.com/office/drawing/2014/main" id="{C5038580-8AA2-4D89-80BA-89A0E699B5C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468" y="-10739"/>
            <a:ext cx="1027965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B61AF1D-72B9-4B36-B708-A62C9ACCB210}"/>
              </a:ext>
            </a:extLst>
          </p:cNvPr>
          <p:cNvSpPr/>
          <p:nvPr userDrawn="1"/>
        </p:nvSpPr>
        <p:spPr>
          <a:xfrm>
            <a:off x="0" y="1"/>
            <a:ext cx="9119616" cy="67797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400417"/>
            <a:ext cx="7772400" cy="822960"/>
          </a:xfrm>
        </p:spPr>
        <p:txBody>
          <a:bodyPr wrap="square" anchor="b">
            <a:noAutofit/>
          </a:bodyPr>
          <a:lstStyle>
            <a:lvl1pPr>
              <a:defRPr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308881"/>
            <a:ext cx="7772400" cy="4572000"/>
          </a:xfrm>
        </p:spPr>
        <p:txBody>
          <a:bodyPr wrap="square"/>
          <a:lstStyle>
            <a:lvl1pPr>
              <a:lnSpc>
                <a:spcPts val="2900"/>
              </a:lnSpc>
              <a:tabLst>
                <a:tab pos="7315200" algn="r"/>
              </a:tabLst>
              <a:defRPr>
                <a:solidFill>
                  <a:schemeClr val="bg1"/>
                </a:solidFill>
                <a:latin typeface="+mn-lt"/>
              </a:defRPr>
            </a:lvl1pPr>
            <a:lvl2pPr marL="0" indent="0">
              <a:buNone/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8CFF3F-E017-44A9-BEB3-CF59851DD518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860566-5415-4FD4-A3D1-934C4C1258BC}"/>
              </a:ext>
            </a:extLst>
          </p:cNvPr>
          <p:cNvSpPr/>
          <p:nvPr userDrawn="1"/>
        </p:nvSpPr>
        <p:spPr>
          <a:xfrm>
            <a:off x="0" y="6701589"/>
            <a:ext cx="9119616" cy="15641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543FCA-7BFA-492D-B8AB-78B02FFD17E2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FEA529-01FB-412F-8021-66EBBF1EB8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45"/>
            <a:ext cx="1554190" cy="20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8824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957" y="2256949"/>
            <a:ext cx="8229600" cy="1097280"/>
          </a:xfrm>
        </p:spPr>
        <p:txBody>
          <a:bodyPr wrap="square" anchor="b"/>
          <a:lstStyle>
            <a:lvl1pPr algn="l">
              <a:lnSpc>
                <a:spcPts val="4000"/>
              </a:lnSpc>
              <a:defRPr sz="4600"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957" y="3480240"/>
            <a:ext cx="8229600" cy="822960"/>
          </a:xfrm>
        </p:spPr>
        <p:txBody>
          <a:bodyPr wrap="square"/>
          <a:lstStyle>
            <a:lvl1pPr marL="0" indent="0" algn="l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785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957" y="2256949"/>
            <a:ext cx="8229600" cy="1097280"/>
          </a:xfrm>
        </p:spPr>
        <p:txBody>
          <a:bodyPr wrap="square" anchor="b"/>
          <a:lstStyle>
            <a:lvl1pPr algn="l">
              <a:lnSpc>
                <a:spcPts val="4000"/>
              </a:lnSpc>
              <a:defRPr sz="4600"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957" y="3480240"/>
            <a:ext cx="8229600" cy="822960"/>
          </a:xfrm>
        </p:spPr>
        <p:txBody>
          <a:bodyPr wrap="square"/>
          <a:lstStyle>
            <a:lvl1pPr marL="0" indent="0" algn="l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140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wixstatic.com/media/ef9ce3e48be340a4b91f0c3e1644aa5b.jpg/v1/fit/w_700,h_2000,al_c,q_85/image.jpg">
            <a:extLst>
              <a:ext uri="{FF2B5EF4-FFF2-40B4-BE49-F238E27FC236}">
                <a16:creationId xmlns:a16="http://schemas.microsoft.com/office/drawing/2014/main" id="{A56B65C8-FAEC-40BD-BFF9-AB25928073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055"/>
            <a:ext cx="12192000" cy="813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7200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4572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5000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6162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5400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0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CBEC2B-8F53-4020-B8B9-749F3820E4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99799" cy="82057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428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1590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828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89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1752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751BDA3-FDCD-4F74-AC20-60E62C6D3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99799" cy="82057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8600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94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6F3B3A-4989-48F9-A7C1-B09855A2F774}"/>
              </a:ext>
            </a:extLst>
          </p:cNvPr>
          <p:cNvSpPr/>
          <p:nvPr userDrawn="1"/>
        </p:nvSpPr>
        <p:spPr>
          <a:xfrm>
            <a:off x="0" y="2286000"/>
            <a:ext cx="12188952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763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6F3B3A-4989-48F9-A7C1-B09855A2F774}"/>
              </a:ext>
            </a:extLst>
          </p:cNvPr>
          <p:cNvSpPr/>
          <p:nvPr userDrawn="1"/>
        </p:nvSpPr>
        <p:spPr>
          <a:xfrm>
            <a:off x="0" y="2286000"/>
            <a:ext cx="12188952" cy="228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30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105156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523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r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EDBB1E-9ACB-4E13-8C21-E7F909E02025}"/>
              </a:ext>
            </a:extLst>
          </p:cNvPr>
          <p:cNvSpPr/>
          <p:nvPr userDrawn="1"/>
        </p:nvSpPr>
        <p:spPr>
          <a:xfrm>
            <a:off x="0" y="0"/>
            <a:ext cx="6092952" cy="67015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/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984491" y="924341"/>
            <a:ext cx="4270248" cy="4846320"/>
          </a:xfrm>
          <a:solidFill>
            <a:schemeClr val="bg1"/>
          </a:solidFill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8836E9-DAF3-43F4-B917-9D25EA3C899D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AD1784-4C6C-4D5B-8495-14458D589216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DF3BDEA-E1DD-40A2-9CA4-5887A394EC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34"/>
            <a:ext cx="1554190" cy="20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612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/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B07057-4B81-4967-94D8-2320BCCCAB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47916" y="5163336"/>
            <a:ext cx="4389120" cy="1188720"/>
          </a:xfrm>
        </p:spPr>
        <p:txBody>
          <a:bodyPr wrap="square"/>
          <a:lstStyle>
            <a:lvl1pPr>
              <a:lnSpc>
                <a:spcPct val="100000"/>
              </a:lnSpc>
              <a:spcAft>
                <a:spcPts val="600"/>
              </a:spcAft>
              <a:defRPr sz="1200" cap="all" spc="120" baseline="0">
                <a:solidFill>
                  <a:schemeClr val="accent1"/>
                </a:solidFill>
              </a:defRPr>
            </a:lvl1pPr>
            <a:lvl2pPr marL="0" indent="0">
              <a:lnSpc>
                <a:spcPts val="1800"/>
              </a:lnSpc>
              <a:buNone/>
              <a:defRPr sz="1400" spc="50" baseline="0">
                <a:solidFill>
                  <a:schemeClr val="tx1"/>
                </a:solidFill>
                <a:latin typeface="+mj-lt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092952" y="6588"/>
            <a:ext cx="6099175" cy="4568825"/>
          </a:xfrm>
          <a:solidFill>
            <a:schemeClr val="bg2"/>
          </a:solidFill>
        </p:spPr>
        <p:txBody>
          <a:bodyPr wrap="none"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40122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76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ulti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>
            <a:spLocks noChangeAspect="1"/>
          </p:cNvSpPr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092952" y="6588"/>
            <a:ext cx="6099175" cy="4568825"/>
          </a:xfrm>
          <a:solidFill>
            <a:schemeClr val="bg2"/>
          </a:solidFill>
        </p:spPr>
        <p:txBody>
          <a:bodyPr wrap="square"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8F2B1A1-4955-40BA-807B-02647C093723}"/>
              </a:ext>
            </a:extLst>
          </p:cNvPr>
          <p:cNvSpPr>
            <a:spLocks noGrp="1" noChangeAspect="1"/>
          </p:cNvSpPr>
          <p:nvPr>
            <p:ph sz="quarter" idx="14"/>
          </p:nvPr>
        </p:nvSpPr>
        <p:spPr>
          <a:xfrm>
            <a:off x="6092952" y="4572000"/>
            <a:ext cx="3044952" cy="2130552"/>
          </a:xfrm>
          <a:solidFill>
            <a:schemeClr val="accent3"/>
          </a:solidFill>
        </p:spPr>
        <p:txBody>
          <a:bodyPr wrap="square" lIns="91440" tIns="91440" rIns="91440" bIns="91440" anchor="ctr" anchorCtr="1">
            <a:normAutofit/>
          </a:bodyPr>
          <a:lstStyle>
            <a:lvl1pPr>
              <a:defRPr sz="2000">
                <a:solidFill>
                  <a:schemeClr val="bg2"/>
                </a:solidFill>
                <a:latin typeface="+mj-lt"/>
              </a:defRPr>
            </a:lvl1pPr>
            <a:lvl2pPr marL="137160" indent="-137160">
              <a:buClr>
                <a:srgbClr val="FFF0C3"/>
              </a:buClr>
              <a:buFont typeface="Barlow" panose="00000500000000000000" pitchFamily="2" charset="0"/>
              <a:buChar char="–"/>
              <a:defRPr sz="1200" b="1" cap="all" spc="120" baseline="0">
                <a:solidFill>
                  <a:schemeClr val="bg2"/>
                </a:solidFill>
              </a:defRPr>
            </a:lvl2pPr>
            <a:lvl3pPr>
              <a:defRPr>
                <a:solidFill>
                  <a:srgbClr val="FFF0C3"/>
                </a:solidFill>
              </a:defRPr>
            </a:lvl3pPr>
            <a:lvl4pPr>
              <a:defRPr>
                <a:solidFill>
                  <a:srgbClr val="FFF0C3"/>
                </a:solidFill>
              </a:defRPr>
            </a:lvl4pPr>
            <a:lvl5pPr>
              <a:defRPr>
                <a:solidFill>
                  <a:srgbClr val="FFF0C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4F64BC3-E3EA-4E88-9544-B9FC15D1DC8F}"/>
              </a:ext>
            </a:extLst>
          </p:cNvPr>
          <p:cNvSpPr>
            <a:spLocks noGrp="1" noChangeAspect="1"/>
          </p:cNvSpPr>
          <p:nvPr>
            <p:ph sz="quarter" idx="15"/>
          </p:nvPr>
        </p:nvSpPr>
        <p:spPr>
          <a:xfrm>
            <a:off x="9137904" y="4572000"/>
            <a:ext cx="3054096" cy="2130552"/>
          </a:xfrm>
          <a:solidFill>
            <a:schemeClr val="accent3"/>
          </a:solidFill>
        </p:spPr>
        <p:txBody>
          <a:bodyPr wrap="square" lIns="91440" tIns="91440" rIns="91440" bIns="91440" anchor="ctr" anchorCtr="1">
            <a:normAutofit/>
          </a:bodyPr>
          <a:lstStyle>
            <a:lvl1pPr>
              <a:defRPr sz="2000">
                <a:solidFill>
                  <a:schemeClr val="bg2"/>
                </a:solidFill>
                <a:latin typeface="+mj-lt"/>
              </a:defRPr>
            </a:lvl1pPr>
            <a:lvl2pPr marL="137160" indent="-137160">
              <a:buClr>
                <a:srgbClr val="FFF0C3"/>
              </a:buClr>
              <a:buFont typeface="Barlow" panose="00000500000000000000" pitchFamily="2" charset="0"/>
              <a:buChar char="–"/>
              <a:defRPr sz="1200" b="1" cap="all" spc="120" baseline="0">
                <a:solidFill>
                  <a:schemeClr val="bg2"/>
                </a:solidFill>
                <a:latin typeface="+mn-lt"/>
              </a:defRPr>
            </a:lvl2pPr>
            <a:lvl3pPr marL="182880" indent="0">
              <a:buNone/>
              <a:defRPr>
                <a:solidFill>
                  <a:srgbClr val="FFF0C3"/>
                </a:solidFill>
                <a:latin typeface="+mj-lt"/>
              </a:defRPr>
            </a:lvl3pPr>
            <a:lvl4pPr>
              <a:defRPr>
                <a:solidFill>
                  <a:srgbClr val="FFF0C3"/>
                </a:solidFill>
                <a:latin typeface="+mj-lt"/>
              </a:defRPr>
            </a:lvl4pPr>
            <a:lvl5pPr>
              <a:defRPr>
                <a:solidFill>
                  <a:srgbClr val="FFF0C3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743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r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EDBB1E-9ACB-4E13-8C21-E7F909E02025}"/>
              </a:ext>
            </a:extLst>
          </p:cNvPr>
          <p:cNvSpPr/>
          <p:nvPr userDrawn="1"/>
        </p:nvSpPr>
        <p:spPr>
          <a:xfrm>
            <a:off x="0" y="0"/>
            <a:ext cx="6092952" cy="67015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50292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50292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D56ABD-B75E-457C-83CC-FDD6D572E13E}"/>
              </a:ext>
            </a:extLst>
          </p:cNvPr>
          <p:cNvSpPr/>
          <p:nvPr userDrawn="1"/>
        </p:nvSpPr>
        <p:spPr>
          <a:xfrm>
            <a:off x="6092952" y="6701589"/>
            <a:ext cx="6099048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1DD41-6BE7-4D31-9063-12F252ED9822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6984491" y="924341"/>
            <a:ext cx="4270248" cy="4846320"/>
          </a:xfrm>
          <a:solidFill>
            <a:schemeClr val="bg1"/>
          </a:solidFill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8836E9-DAF3-43F4-B917-9D25EA3C899D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AD1784-4C6C-4D5B-8495-14458D589216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DF3BDEA-E1DD-40A2-9CA4-5887A394EC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34"/>
            <a:ext cx="1554190" cy="20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4784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avy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1F84F28-4562-4DA8-B922-67D29EB1EF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90487" y="750937"/>
            <a:ext cx="2560320" cy="5029200"/>
          </a:xfrm>
          <a:noFill/>
        </p:spPr>
        <p:txBody>
          <a:bodyPr wrap="square" lIns="274320" tIns="0" rIns="274320" bIns="274320" anchor="t" anchorCtr="1"/>
          <a:lstStyle>
            <a:lvl1pPr algn="ctr">
              <a:lnSpc>
                <a:spcPts val="1400"/>
              </a:lnSpc>
              <a:spcAft>
                <a:spcPts val="600"/>
              </a:spcAft>
              <a:defRPr sz="1200" cap="all" spc="120" baseline="0">
                <a:solidFill>
                  <a:schemeClr val="accent1"/>
                </a:solidFill>
                <a:latin typeface="Barlow SemiBold" panose="00000700000000000000" pitchFamily="2" charset="0"/>
              </a:defRPr>
            </a:lvl1pPr>
            <a:lvl2pPr marL="0" indent="0" algn="ctr">
              <a:lnSpc>
                <a:spcPts val="1800"/>
              </a:lnSpc>
              <a:buNone/>
              <a:defRPr sz="1400" cap="none" spc="0" baseline="0">
                <a:solidFill>
                  <a:schemeClr val="tx1"/>
                </a:solidFill>
                <a:latin typeface="+mj-lt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72018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ght + her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B07057-4B81-4967-94D8-2320BCCCAB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19616" y="1118937"/>
            <a:ext cx="3072384" cy="4480560"/>
          </a:xfrm>
          <a:noFill/>
        </p:spPr>
        <p:txBody>
          <a:bodyPr wrap="square" lIns="274320" tIns="274320" rIns="274320" bIns="274320" anchor="ctr" anchorCtr="1"/>
          <a:lstStyle>
            <a:lvl1pPr algn="l">
              <a:lnSpc>
                <a:spcPts val="3700"/>
              </a:lnSpc>
              <a:spcAft>
                <a:spcPts val="600"/>
              </a:spcAft>
              <a:defRPr sz="3600" cap="none" spc="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lnSpc>
                <a:spcPts val="1800"/>
              </a:lnSpc>
              <a:buNone/>
              <a:defRPr sz="1200" cap="all" spc="120" baseline="0">
                <a:solidFill>
                  <a:schemeClr val="accent1"/>
                </a:solidFill>
                <a:latin typeface="Barlow SemiBold" panose="00000700000000000000" pitchFamily="2" charset="0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6581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avy + suppo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015D86E-B23D-40E4-85A1-89976E88E652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119616" y="0"/>
            <a:ext cx="3072384" cy="6701588"/>
          </a:xfrm>
          <a:solidFill>
            <a:srgbClr val="CDD9D5"/>
          </a:solidFill>
        </p:spPr>
        <p:txBody>
          <a:bodyPr wrap="none" anchor="ctr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051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 Hero image + supp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7FC311FA-BA4F-43A8-9751-69620170ED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0395" y="765450"/>
            <a:ext cx="2743200" cy="3657600"/>
          </a:xfrm>
        </p:spPr>
        <p:txBody>
          <a:bodyPr/>
          <a:lstStyle>
            <a:lvl1pPr>
              <a:lnSpc>
                <a:spcPts val="3700"/>
              </a:lnSpc>
              <a:defRPr sz="3600"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3232ABE-A645-4EA3-8F58-FA6C409A0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0336" y="4778359"/>
            <a:ext cx="2743200" cy="525463"/>
          </a:xfrm>
        </p:spPr>
        <p:txBody>
          <a:bodyPr anchor="ctr"/>
          <a:lstStyle>
            <a:lvl1pPr>
              <a:lnSpc>
                <a:spcPts val="1700"/>
              </a:lnSpc>
              <a:defRPr sz="16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B7E0A75-43B9-49C8-A5F2-68C1703228A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0394" y="4778359"/>
            <a:ext cx="2743200" cy="525463"/>
          </a:xfrm>
        </p:spPr>
        <p:txBody>
          <a:bodyPr anchor="ctr"/>
          <a:lstStyle>
            <a:lvl1pPr>
              <a:lnSpc>
                <a:spcPts val="1700"/>
              </a:lnSpc>
              <a:defRPr sz="16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62B0F38-9E09-4818-9F85-74AC182F680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90336" y="765450"/>
            <a:ext cx="2743200" cy="3657600"/>
          </a:xfrm>
        </p:spPr>
        <p:txBody>
          <a:bodyPr/>
          <a:lstStyle>
            <a:lvl1pPr>
              <a:lnSpc>
                <a:spcPts val="3700"/>
              </a:lnSpc>
              <a:defRPr sz="3600"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6482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Quote">
    <p:bg>
      <p:bgPr>
        <a:solidFill>
          <a:srgbClr val="CDD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517851"/>
            <a:ext cx="7772400" cy="4114800"/>
          </a:xfrm>
        </p:spPr>
        <p:txBody>
          <a:bodyPr wrap="square"/>
          <a:lstStyle>
            <a:lvl1pPr marL="137160" indent="-137160">
              <a:lnSpc>
                <a:spcPts val="4800"/>
              </a:lnSpc>
              <a:defRPr sz="4800">
                <a:solidFill>
                  <a:schemeClr val="accent1"/>
                </a:solidFill>
                <a:latin typeface="+mj-lt"/>
              </a:defRPr>
            </a:lvl1pPr>
            <a:lvl2pPr marL="137160" indent="0">
              <a:spcBef>
                <a:spcPts val="1800"/>
              </a:spcBef>
              <a:buNone/>
              <a:defRPr sz="1400" b="1" cap="all" spc="120" baseline="0"/>
            </a:lvl2pPr>
            <a:lvl3pPr marL="18288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21698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57930-51C4-D244-9F1F-60032375D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90734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2720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avy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1F84F28-4562-4DA8-B922-67D29EB1EF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90487" y="750937"/>
            <a:ext cx="2560320" cy="5029200"/>
          </a:xfrm>
          <a:noFill/>
        </p:spPr>
        <p:txBody>
          <a:bodyPr wrap="square" lIns="274320" tIns="0" rIns="274320" bIns="274320" anchor="t" anchorCtr="1"/>
          <a:lstStyle>
            <a:lvl1pPr algn="ctr">
              <a:lnSpc>
                <a:spcPts val="1400"/>
              </a:lnSpc>
              <a:spcAft>
                <a:spcPts val="600"/>
              </a:spcAft>
              <a:defRPr sz="1200" cap="all" spc="120" baseline="0">
                <a:solidFill>
                  <a:schemeClr val="accent1"/>
                </a:solidFill>
                <a:latin typeface="Barlow SemiBold" panose="00000700000000000000" pitchFamily="2" charset="0"/>
              </a:defRPr>
            </a:lvl1pPr>
            <a:lvl2pPr marL="0" indent="0" algn="ctr">
              <a:lnSpc>
                <a:spcPts val="1800"/>
              </a:lnSpc>
              <a:buNone/>
              <a:defRPr sz="1400" cap="none" spc="0" baseline="0">
                <a:solidFill>
                  <a:schemeClr val="tx1"/>
                </a:solidFill>
                <a:latin typeface="+mj-lt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82294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4">
            <a:extLst>
              <a:ext uri="{FF2B5EF4-FFF2-40B4-BE49-F238E27FC236}">
                <a16:creationId xmlns:a16="http://schemas.microsoft.com/office/drawing/2014/main" id="{0EF769DA-99B4-430B-AFBD-AC26DCFD263F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119616" y="0"/>
            <a:ext cx="3072384" cy="6701588"/>
          </a:xfrm>
          <a:solidFill>
            <a:srgbClr val="CDD9D5"/>
          </a:solidFill>
        </p:spPr>
        <p:txBody>
          <a:bodyPr wrap="none" anchor="ctr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61AF1D-72B9-4B36-B708-A62C9ACCB210}"/>
              </a:ext>
            </a:extLst>
          </p:cNvPr>
          <p:cNvSpPr/>
          <p:nvPr userDrawn="1"/>
        </p:nvSpPr>
        <p:spPr>
          <a:xfrm>
            <a:off x="0" y="1"/>
            <a:ext cx="9119616" cy="67797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400417"/>
            <a:ext cx="7772400" cy="822960"/>
          </a:xfrm>
        </p:spPr>
        <p:txBody>
          <a:bodyPr wrap="square" anchor="b">
            <a:noAutofit/>
          </a:bodyPr>
          <a:lstStyle>
            <a:lvl1pPr>
              <a:defRPr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308881"/>
            <a:ext cx="7772400" cy="4572000"/>
          </a:xfrm>
        </p:spPr>
        <p:txBody>
          <a:bodyPr wrap="square"/>
          <a:lstStyle>
            <a:lvl1pPr>
              <a:lnSpc>
                <a:spcPts val="2900"/>
              </a:lnSpc>
              <a:tabLst>
                <a:tab pos="7315200" algn="r"/>
              </a:tabLst>
              <a:defRPr>
                <a:solidFill>
                  <a:schemeClr val="bg1"/>
                </a:solidFill>
                <a:latin typeface="+mn-lt"/>
              </a:defRPr>
            </a:lvl1pPr>
            <a:lvl2pPr marL="0" indent="0">
              <a:buNone/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8CFF3F-E017-44A9-BEB3-CF59851DD518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860566-5415-4FD4-A3D1-934C4C1258BC}"/>
              </a:ext>
            </a:extLst>
          </p:cNvPr>
          <p:cNvSpPr/>
          <p:nvPr userDrawn="1"/>
        </p:nvSpPr>
        <p:spPr>
          <a:xfrm>
            <a:off x="0" y="6701589"/>
            <a:ext cx="9119616" cy="15641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543FCA-7BFA-492D-B8AB-78B02FFD17E2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FEA529-01FB-412F-8021-66EBBF1EB8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45"/>
            <a:ext cx="1554190" cy="20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86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957" y="2256949"/>
            <a:ext cx="8229600" cy="1097280"/>
          </a:xfrm>
        </p:spPr>
        <p:txBody>
          <a:bodyPr wrap="square" anchor="b"/>
          <a:lstStyle>
            <a:lvl1pPr algn="l">
              <a:lnSpc>
                <a:spcPts val="4000"/>
              </a:lnSpc>
              <a:defRPr sz="4600"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957" y="3480240"/>
            <a:ext cx="8229600" cy="822960"/>
          </a:xfrm>
        </p:spPr>
        <p:txBody>
          <a:bodyPr wrap="square"/>
          <a:lstStyle>
            <a:lvl1pPr marL="0" indent="0" algn="l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755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9957" y="2256949"/>
            <a:ext cx="8229600" cy="1097280"/>
          </a:xfrm>
        </p:spPr>
        <p:txBody>
          <a:bodyPr wrap="square" anchor="b"/>
          <a:lstStyle>
            <a:lvl1pPr algn="l">
              <a:lnSpc>
                <a:spcPts val="4000"/>
              </a:lnSpc>
              <a:defRPr sz="4600">
                <a:solidFill>
                  <a:srgbClr val="FFF0C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957" y="3480240"/>
            <a:ext cx="8229600" cy="822960"/>
          </a:xfrm>
        </p:spPr>
        <p:txBody>
          <a:bodyPr wrap="square"/>
          <a:lstStyle>
            <a:lvl1pPr marL="0" indent="0" algn="l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911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D1F6627-8ED0-4801-A0AD-506BA9DFA6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88952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7200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4572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5000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6162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5400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938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55075C0-D683-4F99-9CDF-E8914495A7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" y="-1"/>
            <a:ext cx="12188952" cy="68580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428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1590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828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715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1752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B8D043-2858-47FC-9F4B-B2C98A4665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A497D5-F184-4876-9E5C-704E40553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86000"/>
            <a:ext cx="9174480" cy="22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7280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4417526-85E5-48AF-B14B-80AA75644F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79560"/>
            <a:ext cx="12188951" cy="81120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6F3B3A-4989-48F9-A7C1-B09855A2F774}"/>
              </a:ext>
            </a:extLst>
          </p:cNvPr>
          <p:cNvSpPr/>
          <p:nvPr userDrawn="1"/>
        </p:nvSpPr>
        <p:spPr>
          <a:xfrm>
            <a:off x="0" y="2286000"/>
            <a:ext cx="12188952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0189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8FF40B-5A92-44C2-9C68-7856445E3E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6F3B3A-4989-48F9-A7C1-B09855A2F774}"/>
              </a:ext>
            </a:extLst>
          </p:cNvPr>
          <p:cNvSpPr/>
          <p:nvPr userDrawn="1"/>
        </p:nvSpPr>
        <p:spPr>
          <a:xfrm>
            <a:off x="0" y="2286000"/>
            <a:ext cx="12188952" cy="228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94D628-4FCB-4E57-8BCD-8C6D61CEAEEE}"/>
              </a:ext>
            </a:extLst>
          </p:cNvPr>
          <p:cNvSpPr/>
          <p:nvPr userDrawn="1"/>
        </p:nvSpPr>
        <p:spPr>
          <a:xfrm>
            <a:off x="9174480" y="2286000"/>
            <a:ext cx="301752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15C52-5F18-4B43-8285-C6715E3B3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4677" y="2714149"/>
            <a:ext cx="8229600" cy="1097280"/>
          </a:xfrm>
        </p:spPr>
        <p:txBody>
          <a:bodyPr wrap="square" anchor="t"/>
          <a:lstStyle>
            <a:lvl1pPr algn="l">
              <a:lnSpc>
                <a:spcPts val="4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F53A1-83F9-174A-A005-2EC00C823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77" y="3876480"/>
            <a:ext cx="8229600" cy="548640"/>
          </a:xfrm>
        </p:spPr>
        <p:txBody>
          <a:bodyPr wrap="square"/>
          <a:lstStyle>
            <a:lvl1pPr marL="0" indent="0" algn="l">
              <a:buNone/>
              <a:defRPr sz="1800" cap="all" spc="120" baseline="0">
                <a:solidFill>
                  <a:srgbClr val="FFF0C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95DDBC-0C80-43DD-97DB-3D0C58D583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717" y="3114609"/>
            <a:ext cx="2103120" cy="59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621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117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ght + her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B07057-4B81-4967-94D8-2320BCCCAB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19616" y="1118937"/>
            <a:ext cx="3072384" cy="4480560"/>
          </a:xfrm>
          <a:noFill/>
        </p:spPr>
        <p:txBody>
          <a:bodyPr wrap="square" lIns="274320" tIns="274320" rIns="274320" bIns="274320" anchor="ctr" anchorCtr="1"/>
          <a:lstStyle>
            <a:lvl1pPr algn="l">
              <a:lnSpc>
                <a:spcPts val="3700"/>
              </a:lnSpc>
              <a:spcAft>
                <a:spcPts val="600"/>
              </a:spcAft>
              <a:defRPr sz="3600" cap="none" spc="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lnSpc>
                <a:spcPts val="1800"/>
              </a:lnSpc>
              <a:buNone/>
              <a:defRPr sz="1200" cap="all" spc="120" baseline="0">
                <a:solidFill>
                  <a:schemeClr val="accent1"/>
                </a:solidFill>
                <a:latin typeface="Barlow SemiBold" panose="00000700000000000000" pitchFamily="2" charset="0"/>
              </a:defRPr>
            </a:lvl2pPr>
            <a:lvl3pPr marL="18288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3pPr>
            <a:lvl4pPr marL="36576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4pPr>
            <a:lvl5pPr marL="548640" indent="0">
              <a:lnSpc>
                <a:spcPts val="1800"/>
              </a:lnSpc>
              <a:buNone/>
              <a:defRPr sz="1400" spc="5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5569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avy + suppo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015D86E-B23D-40E4-85A1-89976E88E652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119616" y="0"/>
            <a:ext cx="3072384" cy="6701588"/>
          </a:xfrm>
          <a:solidFill>
            <a:srgbClr val="CDD9D5"/>
          </a:solidFill>
        </p:spPr>
        <p:txBody>
          <a:bodyPr wrap="none" anchor="ctr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541FB-64A6-9D46-BD3D-22BC9E5FB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7772400" cy="1097280"/>
          </a:xfrm>
        </p:spPr>
        <p:txBody>
          <a:bodyPr wrap="square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918481"/>
            <a:ext cx="7772400" cy="3840480"/>
          </a:xfrm>
        </p:spPr>
        <p:txBody>
          <a:bodyPr wrap="square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4857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 Hero image + supp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7FC311FA-BA4F-43A8-9751-69620170ED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0395" y="765450"/>
            <a:ext cx="2743200" cy="3657600"/>
          </a:xfrm>
        </p:spPr>
        <p:txBody>
          <a:bodyPr/>
          <a:lstStyle>
            <a:lvl1pPr>
              <a:lnSpc>
                <a:spcPts val="3700"/>
              </a:lnSpc>
              <a:defRPr sz="3600"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3232ABE-A645-4EA3-8F58-FA6C409A0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0336" y="4778359"/>
            <a:ext cx="2743200" cy="525463"/>
          </a:xfrm>
        </p:spPr>
        <p:txBody>
          <a:bodyPr anchor="ctr"/>
          <a:lstStyle>
            <a:lvl1pPr>
              <a:lnSpc>
                <a:spcPts val="1700"/>
              </a:lnSpc>
              <a:defRPr sz="16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B7E0A75-43B9-49C8-A5F2-68C1703228A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0394" y="4778359"/>
            <a:ext cx="2743200" cy="525463"/>
          </a:xfrm>
        </p:spPr>
        <p:txBody>
          <a:bodyPr anchor="ctr"/>
          <a:lstStyle>
            <a:lvl1pPr>
              <a:lnSpc>
                <a:spcPts val="1700"/>
              </a:lnSpc>
              <a:defRPr sz="16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62B0F38-9E09-4818-9F85-74AC182F680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90336" y="765450"/>
            <a:ext cx="2743200" cy="3657600"/>
          </a:xfrm>
        </p:spPr>
        <p:txBody>
          <a:bodyPr/>
          <a:lstStyle>
            <a:lvl1pPr>
              <a:lnSpc>
                <a:spcPts val="3700"/>
              </a:lnSpc>
              <a:defRPr sz="3600"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0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Quote">
    <p:bg>
      <p:bgPr>
        <a:solidFill>
          <a:srgbClr val="CDD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966C1-683D-8249-8C62-C53C35AE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6" y="1517851"/>
            <a:ext cx="7772400" cy="4114800"/>
          </a:xfrm>
        </p:spPr>
        <p:txBody>
          <a:bodyPr wrap="square"/>
          <a:lstStyle>
            <a:lvl1pPr marL="137160" indent="-137160">
              <a:lnSpc>
                <a:spcPts val="4800"/>
              </a:lnSpc>
              <a:defRPr sz="4800">
                <a:solidFill>
                  <a:schemeClr val="accent1"/>
                </a:solidFill>
                <a:latin typeface="+mj-lt"/>
              </a:defRPr>
            </a:lvl1pPr>
            <a:lvl2pPr marL="137160" indent="0">
              <a:spcBef>
                <a:spcPts val="1800"/>
              </a:spcBef>
              <a:buNone/>
              <a:defRPr sz="1400" b="1" cap="all" spc="120" baseline="0"/>
            </a:lvl2pPr>
            <a:lvl3pPr marL="18288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486115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1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0A6132-51A3-7848-A14A-105705DA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10515600" cy="109728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843169-09FB-7A4B-9D10-285281288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0336" y="1918481"/>
            <a:ext cx="10515600" cy="384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CAF8B5-5CA2-4953-808D-21A8649D1442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1B2C8E-0EE3-4F46-B75B-9A6899A53CEE}"/>
              </a:ext>
            </a:extLst>
          </p:cNvPr>
          <p:cNvSpPr/>
          <p:nvPr userDrawn="1"/>
        </p:nvSpPr>
        <p:spPr>
          <a:xfrm>
            <a:off x="0" y="6701589"/>
            <a:ext cx="9119616" cy="1564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A0CA87-D948-45FB-8584-14D30082AD51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7D72DAD-B246-4A30-8F9B-50E8E8791F0E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34"/>
            <a:ext cx="1554190" cy="20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35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5" r:id="rId2"/>
    <p:sldLayoutId id="2147483666" r:id="rId3"/>
    <p:sldLayoutId id="2147483667" r:id="rId4"/>
    <p:sldLayoutId id="2147483668" r:id="rId5"/>
    <p:sldLayoutId id="2147483670" r:id="rId6"/>
    <p:sldLayoutId id="2147483669" r:id="rId7"/>
    <p:sldLayoutId id="2147483671" r:id="rId8"/>
    <p:sldLayoutId id="2147483672" r:id="rId9"/>
    <p:sldLayoutId id="2147483654" r:id="rId10"/>
    <p:sldLayoutId id="2147483655" r:id="rId11"/>
    <p:sldLayoutId id="2147483664" r:id="rId12"/>
    <p:sldLayoutId id="2147483662" r:id="rId13"/>
    <p:sldLayoutId id="2147483663" r:id="rId14"/>
    <p:sldLayoutId id="2147483649" r:id="rId15"/>
    <p:sldLayoutId id="2147483658" r:id="rId16"/>
    <p:sldLayoutId id="2147483659" r:id="rId17"/>
    <p:sldLayoutId id="2147483660" r:id="rId18"/>
    <p:sldLayoutId id="2147483661" r:id="rId19"/>
  </p:sldLayoutIdLst>
  <p:txStyles>
    <p:titleStyle>
      <a:lvl1pPr algn="l" defTabSz="914400" rtl="0" eaLnBrk="1" latinLnBrk="0" hangingPunct="1">
        <a:lnSpc>
          <a:spcPts val="37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2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Barlow SemiBold" panose="00000700000000000000" pitchFamily="2" charset="0"/>
          <a:ea typeface="+mn-ea"/>
          <a:cs typeface="+mn-cs"/>
        </a:defRPr>
      </a:lvl1pPr>
      <a:lvl2pPr marL="182563" indent="-182563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Barlow" panose="00000500000000000000" pitchFamily="2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Barlow" panose="00000500000000000000" pitchFamily="2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0A6132-51A3-7848-A14A-105705DA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10515600" cy="109728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843169-09FB-7A4B-9D10-285281288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0336" y="1918481"/>
            <a:ext cx="10515600" cy="384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CAF8B5-5CA2-4953-808D-21A8649D1442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1B2C8E-0EE3-4F46-B75B-9A6899A53CEE}"/>
              </a:ext>
            </a:extLst>
          </p:cNvPr>
          <p:cNvSpPr/>
          <p:nvPr userDrawn="1"/>
        </p:nvSpPr>
        <p:spPr>
          <a:xfrm>
            <a:off x="0" y="6701589"/>
            <a:ext cx="9119616" cy="1564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A0CA87-D948-45FB-8584-14D30082AD51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7D72DAD-B246-4A30-8F9B-50E8E8791F0E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34"/>
            <a:ext cx="1554190" cy="20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33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</p:sldLayoutIdLst>
  <p:txStyles>
    <p:titleStyle>
      <a:lvl1pPr algn="l" defTabSz="914400" rtl="0" eaLnBrk="1" latinLnBrk="0" hangingPunct="1">
        <a:lnSpc>
          <a:spcPts val="37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2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Barlow SemiBold" panose="00000700000000000000" pitchFamily="2" charset="0"/>
          <a:ea typeface="+mn-ea"/>
          <a:cs typeface="+mn-cs"/>
        </a:defRPr>
      </a:lvl1pPr>
      <a:lvl2pPr marL="182563" indent="-182563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Barlow" panose="00000500000000000000" pitchFamily="2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Barlow" panose="00000500000000000000" pitchFamily="2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6">
          <p15:clr>
            <a:srgbClr val="F26B43"/>
          </p15:clr>
        </p15:guide>
        <p15:guide id="2" orient="horz" pos="69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0A6132-51A3-7848-A14A-105705DA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6" y="750937"/>
            <a:ext cx="10515600" cy="109728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843169-09FB-7A4B-9D10-285281288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0336" y="1918481"/>
            <a:ext cx="10515600" cy="384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CAF8B5-5CA2-4953-808D-21A8649D1442}"/>
              </a:ext>
            </a:extLst>
          </p:cNvPr>
          <p:cNvSpPr/>
          <p:nvPr userDrawn="1"/>
        </p:nvSpPr>
        <p:spPr>
          <a:xfrm>
            <a:off x="9119616" y="6701589"/>
            <a:ext cx="3072384" cy="1564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1B2C8E-0EE3-4F46-B75B-9A6899A53CEE}"/>
              </a:ext>
            </a:extLst>
          </p:cNvPr>
          <p:cNvSpPr/>
          <p:nvPr userDrawn="1"/>
        </p:nvSpPr>
        <p:spPr>
          <a:xfrm>
            <a:off x="0" y="6701589"/>
            <a:ext cx="9119616" cy="1564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A0CA87-D948-45FB-8584-14D30082AD51}"/>
              </a:ext>
            </a:extLst>
          </p:cNvPr>
          <p:cNvSpPr txBox="1"/>
          <p:nvPr userDrawn="1"/>
        </p:nvSpPr>
        <p:spPr>
          <a:xfrm>
            <a:off x="11982680" y="6724149"/>
            <a:ext cx="1426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26A9F722-CF00-47CA-A7D3-B406ED259F0E}" type="slidenum">
              <a:rPr lang="en-US" sz="800" smtClean="0">
                <a:solidFill>
                  <a:schemeClr val="bg1"/>
                </a:solidFill>
                <a:latin typeface="Barlow SemiBold" panose="00000700000000000000" pitchFamily="2" charset="0"/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7D72DAD-B246-4A30-8F9B-50E8E8791F0E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33" y="6193434"/>
            <a:ext cx="1554190" cy="20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xStyles>
    <p:titleStyle>
      <a:lvl1pPr algn="l" defTabSz="914400" rtl="0" eaLnBrk="1" latinLnBrk="0" hangingPunct="1">
        <a:lnSpc>
          <a:spcPts val="37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2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Barlow SemiBold" panose="00000700000000000000" pitchFamily="2" charset="0"/>
          <a:ea typeface="+mn-ea"/>
          <a:cs typeface="+mn-cs"/>
        </a:defRPr>
      </a:lvl1pPr>
      <a:lvl2pPr marL="182563" indent="-182563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Barlow" panose="00000500000000000000" pitchFamily="2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indent="-18288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Font typeface="Barlow" panose="00000500000000000000" pitchFamily="2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6">
          <p15:clr>
            <a:srgbClr val="F26B43"/>
          </p15:clr>
        </p15:guide>
        <p15:guide id="2" orient="horz" pos="6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5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5.png"/><Relationship Id="rId4" Type="http://schemas.openxmlformats.org/officeDocument/2006/relationships/chart" Target="../charts/char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5FCC4104-5256-8053-E44E-E0DED0616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CF38AA-AE36-99FE-F04B-F43A460298DC}"/>
              </a:ext>
            </a:extLst>
          </p:cNvPr>
          <p:cNvSpPr txBox="1"/>
          <p:nvPr/>
        </p:nvSpPr>
        <p:spPr>
          <a:xfrm>
            <a:off x="538843" y="2498271"/>
            <a:ext cx="47679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Texas REALTORS® Executive Board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FFB40F-DD10-8D16-C19A-942137B30689}"/>
              </a:ext>
            </a:extLst>
          </p:cNvPr>
          <p:cNvSpPr txBox="1"/>
          <p:nvPr/>
        </p:nvSpPr>
        <p:spPr>
          <a:xfrm>
            <a:off x="538843" y="4621929"/>
            <a:ext cx="370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December 2022 Financials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222C7A-C00A-8DC6-E257-C0835FF8785F}"/>
              </a:ext>
            </a:extLst>
          </p:cNvPr>
          <p:cNvSpPr txBox="1"/>
          <p:nvPr/>
        </p:nvSpPr>
        <p:spPr>
          <a:xfrm>
            <a:off x="538843" y="6403293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February 14, 2023</a:t>
            </a:r>
          </a:p>
        </p:txBody>
      </p:sp>
    </p:spTree>
    <p:extLst>
      <p:ext uri="{BB962C8B-B14F-4D97-AF65-F5344CB8AC3E}">
        <p14:creationId xmlns:p14="http://schemas.microsoft.com/office/powerpoint/2010/main" val="32971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2C94D53-9D02-E722-3E08-CDB3624BF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Texas REALTORS® Disaster Relief Fund for Texans – December 2022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638700-30DE-4814-9E5B-C347B54F092F}"/>
              </a:ext>
            </a:extLst>
          </p:cNvPr>
          <p:cNvGraphicFramePr>
            <a:graphicFrameLocks/>
          </p:cNvGraphicFramePr>
          <p:nvPr/>
        </p:nvGraphicFramePr>
        <p:xfrm>
          <a:off x="0" y="890103"/>
          <a:ext cx="11582400" cy="5405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4AA7421-C7B4-2B2F-CC6E-D00F10035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690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2C94D53-9D02-E722-3E08-CDB3624BF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Texas REALTORS® Disaster Relief Fund (REALTORS® -only) – December 2022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638700-30DE-4814-9E5B-C347B54F0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065828"/>
              </p:ext>
            </p:extLst>
          </p:nvPr>
        </p:nvGraphicFramePr>
        <p:xfrm>
          <a:off x="0" y="890103"/>
          <a:ext cx="11582400" cy="5405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4AA7421-C7B4-2B2F-CC6E-D00F10035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834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5FCC4104-5256-8053-E44E-E0DED0616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CF38AA-AE36-99FE-F04B-F43A460298DC}"/>
              </a:ext>
            </a:extLst>
          </p:cNvPr>
          <p:cNvSpPr txBox="1"/>
          <p:nvPr/>
        </p:nvSpPr>
        <p:spPr>
          <a:xfrm>
            <a:off x="538843" y="3167742"/>
            <a:ext cx="49475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250412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28C67F0-34F4-0497-5EFC-282F63742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Dues Revenue – December 2022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638700-30DE-4814-9E5B-C347B54F0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8234818"/>
              </p:ext>
            </p:extLst>
          </p:nvPr>
        </p:nvGraphicFramePr>
        <p:xfrm>
          <a:off x="159204" y="890103"/>
          <a:ext cx="11423196" cy="5384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DE40C8A-F8CE-49E7-B1C9-33714A930E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4376" y="2846521"/>
            <a:ext cx="2245663" cy="136263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41753C2-B99D-4B96-8532-D499C534C826}"/>
              </a:ext>
            </a:extLst>
          </p:cNvPr>
          <p:cNvSpPr txBox="1">
            <a:spLocks/>
          </p:cNvSpPr>
          <p:nvPr/>
        </p:nvSpPr>
        <p:spPr>
          <a:xfrm>
            <a:off x="8492265" y="2947637"/>
            <a:ext cx="2849883" cy="654065"/>
          </a:xfrm>
          <a:prstGeom prst="rect">
            <a:avLst/>
          </a:prstGeom>
        </p:spPr>
        <p:txBody>
          <a:bodyPr wrap="square" anchor="t"/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Up 7% from</a:t>
            </a:r>
          </a:p>
          <a:p>
            <a:pPr algn="ctr"/>
            <a:r>
              <a:rPr lang="en-US" sz="2800" dirty="0"/>
              <a:t>December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5A8806-77AE-D3C3-666C-D50088E02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940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2467242-B140-71C8-418B-036E27AAA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F71A47F-EA09-4E79-A873-4CF3B70C29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0113874"/>
              </p:ext>
            </p:extLst>
          </p:nvPr>
        </p:nvGraphicFramePr>
        <p:xfrm>
          <a:off x="567417" y="218699"/>
          <a:ext cx="11096615" cy="6655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Member Counts – December 31,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E40C8A-F8CE-49E7-B1C9-33714A930E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0353" y="681318"/>
            <a:ext cx="2684276" cy="94220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41753C2-B99D-4B96-8532-D499C534C826}"/>
              </a:ext>
            </a:extLst>
          </p:cNvPr>
          <p:cNvSpPr txBox="1">
            <a:spLocks/>
          </p:cNvSpPr>
          <p:nvPr/>
        </p:nvSpPr>
        <p:spPr>
          <a:xfrm>
            <a:off x="6671132" y="690927"/>
            <a:ext cx="2522718" cy="654065"/>
          </a:xfrm>
          <a:prstGeom prst="rect">
            <a:avLst/>
          </a:prstGeom>
        </p:spPr>
        <p:txBody>
          <a:bodyPr wrap="square" anchor="t"/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800" dirty="0"/>
              <a:t>3% YoY increase in REALTOR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®</a:t>
            </a:r>
            <a:r>
              <a:rPr lang="en-US" sz="2800" dirty="0"/>
              <a:t> count</a:t>
            </a:r>
          </a:p>
        </p:txBody>
      </p:sp>
    </p:spTree>
    <p:extLst>
      <p:ext uri="{BB962C8B-B14F-4D97-AF65-F5344CB8AC3E}">
        <p14:creationId xmlns:p14="http://schemas.microsoft.com/office/powerpoint/2010/main" val="3532559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2FD83B5-3255-645D-5C04-DBC84C7C4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F71A47F-EA09-4E79-A873-4CF3B70C29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4405939"/>
              </p:ext>
            </p:extLst>
          </p:nvPr>
        </p:nvGraphicFramePr>
        <p:xfrm>
          <a:off x="265339" y="856362"/>
          <a:ext cx="11398693" cy="5799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Revenue &amp; Expenses – December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E40C8A-F8CE-49E7-B1C9-33714A930E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7008" y="0"/>
            <a:ext cx="2674992" cy="129957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41753C2-B99D-4B96-8532-D499C534C826}"/>
              </a:ext>
            </a:extLst>
          </p:cNvPr>
          <p:cNvSpPr txBox="1">
            <a:spLocks/>
          </p:cNvSpPr>
          <p:nvPr/>
        </p:nvSpPr>
        <p:spPr>
          <a:xfrm>
            <a:off x="9517009" y="-91799"/>
            <a:ext cx="2674992" cy="866213"/>
          </a:xfrm>
          <a:prstGeom prst="rect">
            <a:avLst/>
          </a:prstGeom>
        </p:spPr>
        <p:txBody>
          <a:bodyPr wrap="square" anchor="t"/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800" dirty="0"/>
              <a:t>Unrealized Gains</a:t>
            </a:r>
          </a:p>
          <a:p>
            <a:pPr algn="ctr">
              <a:lnSpc>
                <a:spcPct val="100000"/>
              </a:lnSpc>
            </a:pPr>
            <a:r>
              <a:rPr lang="en-US" sz="2800" dirty="0"/>
              <a:t>2021 - $5,537,999</a:t>
            </a:r>
          </a:p>
          <a:p>
            <a:pPr algn="ctr">
              <a:lnSpc>
                <a:spcPct val="100000"/>
              </a:lnSpc>
            </a:pPr>
            <a:r>
              <a:rPr lang="en-US" sz="2800" dirty="0"/>
              <a:t>2022 – </a:t>
            </a:r>
            <a:r>
              <a:rPr lang="en-US" sz="2800" dirty="0">
                <a:solidFill>
                  <a:srgbClr val="FFFF00"/>
                </a:solidFill>
              </a:rPr>
              <a:t>($14,739,970)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7AB018-48BE-1DC4-8630-B7A3BCC08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63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0166496-7814-F74C-E12C-2F2B4C631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Net Income without Non-Cash Items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E0BE372-8B3C-4E6A-A9D5-813E4BC920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5434699"/>
              </p:ext>
            </p:extLst>
          </p:nvPr>
        </p:nvGraphicFramePr>
        <p:xfrm>
          <a:off x="310233" y="856362"/>
          <a:ext cx="11353799" cy="5799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C7F4E195-ADC7-470B-B440-09B10940C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81903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82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E053C30-3A1B-5D81-EE4E-637581812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8602223-2E23-4437-B7A0-5954C9394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Unrealized Gains vs. Interest/Dividends/Realized Gains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6F7DD72-26C7-4A13-B896-3BD1A786B2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1354700"/>
              </p:ext>
            </p:extLst>
          </p:nvPr>
        </p:nvGraphicFramePr>
        <p:xfrm>
          <a:off x="101589" y="719666"/>
          <a:ext cx="5994411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07EC213-1B64-41BC-A4B8-5DE5A62A61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1958409"/>
              </p:ext>
            </p:extLst>
          </p:nvPr>
        </p:nvGraphicFramePr>
        <p:xfrm>
          <a:off x="6095999" y="719666"/>
          <a:ext cx="5994403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BD37540-E0EE-46E8-AD32-B207066DE723}"/>
              </a:ext>
            </a:extLst>
          </p:cNvPr>
          <p:cNvCxnSpPr/>
          <p:nvPr/>
        </p:nvCxnSpPr>
        <p:spPr>
          <a:xfrm>
            <a:off x="6096000" y="887506"/>
            <a:ext cx="0" cy="5593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B792FB0D-136A-E398-FB36-83956CB27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304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6D79F3A-4E3C-24AE-5AC2-98E956388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369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4C27779-6B27-EC40-3870-084AB992C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FC81BA-F78C-4FD1-A4B8-FDDCAFFA3DF5}"/>
              </a:ext>
            </a:extLst>
          </p:cNvPr>
          <p:cNvSpPr txBox="1">
            <a:spLocks/>
          </p:cNvSpPr>
          <p:nvPr/>
        </p:nvSpPr>
        <p:spPr>
          <a:xfrm>
            <a:off x="310233" y="202297"/>
            <a:ext cx="10515600" cy="10972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7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6FB9"/>
                </a:solidFill>
                <a:effectLst/>
                <a:uLnTx/>
                <a:uFillTx/>
                <a:latin typeface="Barlow Condensed Light"/>
                <a:ea typeface="+mj-ea"/>
                <a:cs typeface="+mj-cs"/>
              </a:rPr>
              <a:t>Texas REALTORS® Issues PAC Financials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44ACF4E-0402-4A36-A3A0-A43315AD4DC1}"/>
              </a:ext>
            </a:extLst>
          </p:cNvPr>
          <p:cNvSpPr txBox="1">
            <a:spLocks/>
          </p:cNvSpPr>
          <p:nvPr/>
        </p:nvSpPr>
        <p:spPr>
          <a:xfrm>
            <a:off x="775432" y="1018161"/>
            <a:ext cx="10515600" cy="10972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7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83161F"/>
                </a:solidFill>
                <a:effectLst/>
                <a:uLnTx/>
                <a:uFillTx/>
                <a:latin typeface="Barlow Condensed Light"/>
                <a:ea typeface="+mj-ea"/>
                <a:cs typeface="+mj-cs"/>
              </a:rPr>
              <a:t>Balance Sheet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B2D2B90-21D3-4CF3-B8A3-A19B220AC4CA}"/>
              </a:ext>
            </a:extLst>
          </p:cNvPr>
          <p:cNvSpPr txBox="1">
            <a:spLocks/>
          </p:cNvSpPr>
          <p:nvPr/>
        </p:nvSpPr>
        <p:spPr>
          <a:xfrm>
            <a:off x="5290681" y="1013631"/>
            <a:ext cx="3304955" cy="10972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7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83161F"/>
                </a:solidFill>
                <a:effectLst/>
                <a:uLnTx/>
                <a:uFillTx/>
                <a:latin typeface="Barlow Condensed Light"/>
                <a:ea typeface="+mj-ea"/>
                <a:cs typeface="+mj-cs"/>
              </a:rPr>
              <a:t>Comparative Income Statement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E0BD10-E4BA-83E1-EA39-DE337D16F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41BD5B-815D-4E3F-1D0A-C84F7F5E4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5309" y="2574259"/>
            <a:ext cx="4785474" cy="32401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D9F07F-CCE9-7A91-9A7B-358BF6C69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575" y="1978365"/>
            <a:ext cx="3464037" cy="429487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132CC12-9316-4B7C-8623-C89CF1208659}"/>
              </a:ext>
            </a:extLst>
          </p:cNvPr>
          <p:cNvSpPr/>
          <p:nvPr/>
        </p:nvSpPr>
        <p:spPr>
          <a:xfrm>
            <a:off x="3202113" y="3668604"/>
            <a:ext cx="1310132" cy="4572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rlow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BEDBF60-0B9D-78C8-E177-68F11052E6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6155" y="2569180"/>
            <a:ext cx="1230270" cy="324093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3D5A450-195B-4B08-830C-D1C44003C19A}"/>
              </a:ext>
            </a:extLst>
          </p:cNvPr>
          <p:cNvSpPr/>
          <p:nvPr/>
        </p:nvSpPr>
        <p:spPr>
          <a:xfrm>
            <a:off x="9109734" y="5182578"/>
            <a:ext cx="966421" cy="26831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rlow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35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5FCC4104-5256-8053-E44E-E0DED0616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CF38AA-AE36-99FE-F04B-F43A460298DC}"/>
              </a:ext>
            </a:extLst>
          </p:cNvPr>
          <p:cNvSpPr txBox="1"/>
          <p:nvPr/>
        </p:nvSpPr>
        <p:spPr>
          <a:xfrm>
            <a:off x="538843" y="3167742"/>
            <a:ext cx="47679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Balance Sheet</a:t>
            </a:r>
          </a:p>
        </p:txBody>
      </p:sp>
    </p:spTree>
    <p:extLst>
      <p:ext uri="{BB962C8B-B14F-4D97-AF65-F5344CB8AC3E}">
        <p14:creationId xmlns:p14="http://schemas.microsoft.com/office/powerpoint/2010/main" val="477128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5FCC4104-5256-8053-E44E-E0DED0616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CF38AA-AE36-99FE-F04B-F43A460298DC}"/>
              </a:ext>
            </a:extLst>
          </p:cNvPr>
          <p:cNvSpPr txBox="1"/>
          <p:nvPr/>
        </p:nvSpPr>
        <p:spPr>
          <a:xfrm>
            <a:off x="538843" y="2963635"/>
            <a:ext cx="49475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December 2022 Financials</a:t>
            </a:r>
          </a:p>
        </p:txBody>
      </p:sp>
    </p:spTree>
    <p:extLst>
      <p:ext uri="{BB962C8B-B14F-4D97-AF65-F5344CB8AC3E}">
        <p14:creationId xmlns:p14="http://schemas.microsoft.com/office/powerpoint/2010/main" val="1944004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CABED3E-36F8-209A-CCC4-27B2003DD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Total Assets – December 2022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638700-30DE-4814-9E5B-C347B54F0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2638242"/>
              </p:ext>
            </p:extLst>
          </p:nvPr>
        </p:nvGraphicFramePr>
        <p:xfrm>
          <a:off x="346982" y="890103"/>
          <a:ext cx="11235417" cy="5416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DEC8C936-230E-C737-3D08-3F20D1E76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490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943B00E-3370-8CC1-62C8-8BA4E71B6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Total Liabilities – December 2022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638700-30DE-4814-9E5B-C347B54F0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2430443"/>
              </p:ext>
            </p:extLst>
          </p:nvPr>
        </p:nvGraphicFramePr>
        <p:xfrm>
          <a:off x="146957" y="890103"/>
          <a:ext cx="11435443" cy="5458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1F8666C1-79A7-6DE5-EFDC-85C8FB02E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352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B159580-2D23-9FB0-F183-32D58B937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Total Current Assets Over Total Current Liabilities – December 2022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31E4562-C1FC-4D36-A56E-C3CC10D56C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086875"/>
              </p:ext>
            </p:extLst>
          </p:nvPr>
        </p:nvGraphicFramePr>
        <p:xfrm>
          <a:off x="620071" y="750937"/>
          <a:ext cx="10891561" cy="5609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4B3CAFD0-C112-B111-26A0-2EDA034E9B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431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B616C9B-7088-51F5-ECE8-C34C0E675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Issues Mobilization/Political Advocacy Fund – December 2022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638700-30DE-4814-9E5B-C347B54F0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444203"/>
              </p:ext>
            </p:extLst>
          </p:nvPr>
        </p:nvGraphicFramePr>
        <p:xfrm>
          <a:off x="183696" y="890103"/>
          <a:ext cx="11398703" cy="5711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F722FDA5-4F80-ABE2-9241-BEE7D1345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211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344CBD2-1AF6-A9B3-974A-E5540298C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dirty="0"/>
              <a:t>Iss</a:t>
            </a:r>
            <a:r>
              <a:rPr lang="en-US" dirty="0">
                <a:solidFill>
                  <a:srgbClr val="006FB9"/>
                </a:solidFill>
              </a:rPr>
              <a:t>u</a:t>
            </a:r>
            <a:r>
              <a:rPr lang="en-US" dirty="0"/>
              <a:t>es Mobilization/Issues Advocacy Fund – Expenditures Since Inception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B6B0906-BBD2-4704-B8EC-5D88DC59D3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3782761"/>
              </p:ext>
            </p:extLst>
          </p:nvPr>
        </p:nvGraphicFramePr>
        <p:xfrm>
          <a:off x="497942" y="594636"/>
          <a:ext cx="11253612" cy="6447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itle Text">
            <a:extLst>
              <a:ext uri="{FF2B5EF4-FFF2-40B4-BE49-F238E27FC236}">
                <a16:creationId xmlns:a16="http://schemas.microsoft.com/office/drawing/2014/main" id="{0B98BC00-B875-488A-9BA5-8A4662D87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9355" y="1279114"/>
            <a:ext cx="3545358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3161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+mn-cs"/>
              </a:rPr>
              <a:t>Expenditures by Year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6AAE369-5B93-4E5A-9AF0-C1443133D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151851"/>
              </p:ext>
            </p:extLst>
          </p:nvPr>
        </p:nvGraphicFramePr>
        <p:xfrm>
          <a:off x="7881593" y="1760979"/>
          <a:ext cx="3357488" cy="3200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047290">
                  <a:extLst>
                    <a:ext uri="{9D8B030D-6E8A-4147-A177-3AD203B41FA5}">
                      <a16:colId xmlns:a16="http://schemas.microsoft.com/office/drawing/2014/main" val="4187712777"/>
                    </a:ext>
                  </a:extLst>
                </a:gridCol>
                <a:gridCol w="2310198">
                  <a:extLst>
                    <a:ext uri="{9D8B030D-6E8A-4147-A177-3AD203B41FA5}">
                      <a16:colId xmlns:a16="http://schemas.microsoft.com/office/drawing/2014/main" val="2144116622"/>
                    </a:ext>
                  </a:extLst>
                </a:gridCol>
              </a:tblGrid>
              <a:tr h="406870">
                <a:tc>
                  <a:txBody>
                    <a:bodyPr/>
                    <a:lstStyle/>
                    <a:p>
                      <a:r>
                        <a:rPr lang="en-US" sz="2400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$38,411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779598"/>
                  </a:ext>
                </a:extLst>
              </a:tr>
              <a:tr h="406870">
                <a:tc>
                  <a:txBody>
                    <a:bodyPr/>
                    <a:lstStyle/>
                    <a:p>
                      <a:r>
                        <a:rPr lang="en-US" sz="2400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$1,986,674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602836"/>
                  </a:ext>
                </a:extLst>
              </a:tr>
              <a:tr h="406870">
                <a:tc>
                  <a:txBody>
                    <a:bodyPr/>
                    <a:lstStyle/>
                    <a:p>
                      <a:r>
                        <a:rPr lang="en-US" sz="240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$2,173,197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61523"/>
                  </a:ext>
                </a:extLst>
              </a:tr>
              <a:tr h="406870">
                <a:tc>
                  <a:txBody>
                    <a:bodyPr/>
                    <a:lstStyle/>
                    <a:p>
                      <a:r>
                        <a:rPr lang="en-US" sz="240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$2,191,399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005470"/>
                  </a:ext>
                </a:extLst>
              </a:tr>
              <a:tr h="406870">
                <a:tc>
                  <a:txBody>
                    <a:bodyPr/>
                    <a:lstStyle/>
                    <a:p>
                      <a:r>
                        <a:rPr lang="en-US" sz="240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$2,119,699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399719"/>
                  </a:ext>
                </a:extLst>
              </a:tr>
              <a:tr h="406870">
                <a:tc>
                  <a:txBody>
                    <a:bodyPr/>
                    <a:lstStyle/>
                    <a:p>
                      <a:r>
                        <a:rPr lang="en-US" sz="2400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$1,489,615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29796"/>
                  </a:ext>
                </a:extLst>
              </a:tr>
              <a:tr h="406870">
                <a:tc>
                  <a:txBody>
                    <a:bodyPr/>
                    <a:lstStyle/>
                    <a:p>
                      <a:r>
                        <a:rPr lang="en-US" sz="2400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$1,750,236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117901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AB9D5037-E262-4731-91D5-967056C1E855}"/>
              </a:ext>
            </a:extLst>
          </p:cNvPr>
          <p:cNvSpPr txBox="1">
            <a:spLocks/>
          </p:cNvSpPr>
          <p:nvPr/>
        </p:nvSpPr>
        <p:spPr>
          <a:xfrm>
            <a:off x="6941225" y="739874"/>
            <a:ext cx="4752833" cy="569387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7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rgbClr val="006FB9"/>
                </a:solidFill>
                <a:effectLst/>
                <a:uLnTx/>
                <a:uFillTx/>
                <a:latin typeface="Barlow Condensed Light"/>
                <a:ea typeface="+mj-ea"/>
                <a:cs typeface="+mj-cs"/>
              </a:rPr>
              <a:t>(Top 10 Expenditure Categories)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10BCB9F-F798-49F4-8307-0447BF0563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122836"/>
              </p:ext>
            </p:extLst>
          </p:nvPr>
        </p:nvGraphicFramePr>
        <p:xfrm>
          <a:off x="3617033" y="972838"/>
          <a:ext cx="3902000" cy="3332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D53237D1-FCFF-414B-823E-E87D1A66EA3E}"/>
              </a:ext>
            </a:extLst>
          </p:cNvPr>
          <p:cNvSpPr txBox="1">
            <a:spLocks/>
          </p:cNvSpPr>
          <p:nvPr/>
        </p:nvSpPr>
        <p:spPr>
          <a:xfrm>
            <a:off x="5345025" y="6291147"/>
            <a:ext cx="10515600" cy="57074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ts val="3700"/>
              </a:lnSpc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6FB9"/>
                </a:solidFill>
                <a:effectLst/>
                <a:uLnTx/>
                <a:uFillTx/>
                <a:latin typeface="Barlow Condensed Light"/>
                <a:ea typeface="+mj-ea"/>
                <a:cs typeface="+mj-cs"/>
              </a:rPr>
              <a:t>Total Expenditures Since Inception -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6FB9"/>
                </a:solidFill>
                <a:effectLst/>
                <a:uLnTx/>
                <a:uFillTx/>
                <a:latin typeface="Barlow Condensed Light"/>
                <a:ea typeface="+mj-ea"/>
                <a:cs typeface="+mj-cs"/>
              </a:rPr>
              <a:t>$11,749,230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D9EAA8-497B-66BE-4958-3A5FB6681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12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FDD40E9-6267-E291-EDA3-277182EF1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Legal Defense Fund – December 2022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638700-30DE-4814-9E5B-C347B54F0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9464708"/>
              </p:ext>
            </p:extLst>
          </p:nvPr>
        </p:nvGraphicFramePr>
        <p:xfrm>
          <a:off x="118382" y="890103"/>
          <a:ext cx="11464017" cy="5405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761B9EAE-E382-3F20-1745-570945212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708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2C94D53-9D02-E722-3E08-CDB3624BF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3EE52-C473-461D-9CC6-528A613F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3" y="202297"/>
            <a:ext cx="10515600" cy="1097280"/>
          </a:xfrm>
        </p:spPr>
        <p:txBody>
          <a:bodyPr/>
          <a:lstStyle/>
          <a:p>
            <a:r>
              <a:rPr lang="en-US" b="1" dirty="0"/>
              <a:t>Building Fund – December 2022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8638700-30DE-4814-9E5B-C347B54F0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1049626"/>
              </p:ext>
            </p:extLst>
          </p:nvPr>
        </p:nvGraphicFramePr>
        <p:xfrm>
          <a:off x="0" y="890103"/>
          <a:ext cx="11582400" cy="5405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4AA7421-C7B4-2B2F-CC6E-D00F10035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3358" y="6337464"/>
            <a:ext cx="556713" cy="44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11930"/>
      </p:ext>
    </p:extLst>
  </p:cSld>
  <p:clrMapOvr>
    <a:masterClrMapping/>
  </p:clrMapOvr>
</p:sld>
</file>

<file path=ppt/theme/theme1.xml><?xml version="1.0" encoding="utf-8"?>
<a:theme xmlns:a="http://schemas.openxmlformats.org/drawingml/2006/main" name="Texas Realtors Corporate">
  <a:themeElements>
    <a:clrScheme name="TexasRealtors">
      <a:dk1>
        <a:srgbClr val="545850"/>
      </a:dk1>
      <a:lt1>
        <a:srgbClr val="FFFFFF"/>
      </a:lt1>
      <a:dk2>
        <a:srgbClr val="006FB9"/>
      </a:dk2>
      <a:lt2>
        <a:srgbClr val="E2DDCB"/>
      </a:lt2>
      <a:accent1>
        <a:srgbClr val="002A4E"/>
      </a:accent1>
      <a:accent2>
        <a:srgbClr val="B8232F"/>
      </a:accent2>
      <a:accent3>
        <a:srgbClr val="AD9E6E"/>
      </a:accent3>
      <a:accent4>
        <a:srgbClr val="DAD490"/>
      </a:accent4>
      <a:accent5>
        <a:srgbClr val="7A0306"/>
      </a:accent5>
      <a:accent6>
        <a:srgbClr val="F68D76"/>
      </a:accent6>
      <a:hlink>
        <a:srgbClr val="002A4E"/>
      </a:hlink>
      <a:folHlink>
        <a:srgbClr val="545850"/>
      </a:folHlink>
    </a:clrScheme>
    <a:fontScheme name="TexasRealtors">
      <a:majorFont>
        <a:latin typeface="Barlow Condensed Light"/>
        <a:ea typeface=""/>
        <a:cs typeface=""/>
      </a:majorFont>
      <a:minorFont>
        <a:latin typeface="Barl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xasRealtorsCorporate_020419_16x9 (3)  -  Repaired" id="{3917A559-311C-4793-AF8C-F8182798A0EA}" vid="{2D42CFA8-0F3C-4E8F-977B-F065948A858D}"/>
    </a:ext>
  </a:extLst>
</a:theme>
</file>

<file path=ppt/theme/theme2.xml><?xml version="1.0" encoding="utf-8"?>
<a:theme xmlns:a="http://schemas.openxmlformats.org/drawingml/2006/main" name="1_Texas Realtors Corporate">
  <a:themeElements>
    <a:clrScheme name="TexasRealtors">
      <a:dk1>
        <a:srgbClr val="545850"/>
      </a:dk1>
      <a:lt1>
        <a:srgbClr val="FFFFFF"/>
      </a:lt1>
      <a:dk2>
        <a:srgbClr val="006FB9"/>
      </a:dk2>
      <a:lt2>
        <a:srgbClr val="E2DDCB"/>
      </a:lt2>
      <a:accent1>
        <a:srgbClr val="002A4E"/>
      </a:accent1>
      <a:accent2>
        <a:srgbClr val="B8232F"/>
      </a:accent2>
      <a:accent3>
        <a:srgbClr val="AD9E6E"/>
      </a:accent3>
      <a:accent4>
        <a:srgbClr val="DAD490"/>
      </a:accent4>
      <a:accent5>
        <a:srgbClr val="7A0306"/>
      </a:accent5>
      <a:accent6>
        <a:srgbClr val="F68D76"/>
      </a:accent6>
      <a:hlink>
        <a:srgbClr val="002A4E"/>
      </a:hlink>
      <a:folHlink>
        <a:srgbClr val="545850"/>
      </a:folHlink>
    </a:clrScheme>
    <a:fontScheme name="TexasRealtors">
      <a:majorFont>
        <a:latin typeface="Barlow Condensed Light"/>
        <a:ea typeface=""/>
        <a:cs typeface=""/>
      </a:majorFont>
      <a:minorFont>
        <a:latin typeface="Barl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ecutive Board.Financials" id="{53F9829D-2155-4CCE-8CE6-FF9F895411D1}" vid="{0458BD14-4692-4621-8B80-7FB48DA65BF9}"/>
    </a:ext>
  </a:extLst>
</a:theme>
</file>

<file path=ppt/theme/theme3.xml><?xml version="1.0" encoding="utf-8"?>
<a:theme xmlns:a="http://schemas.openxmlformats.org/drawingml/2006/main" name="2_Texas Realtors Corporate">
  <a:themeElements>
    <a:clrScheme name="TexasRealtors">
      <a:dk1>
        <a:srgbClr val="545850"/>
      </a:dk1>
      <a:lt1>
        <a:srgbClr val="FFFFFF"/>
      </a:lt1>
      <a:dk2>
        <a:srgbClr val="006FB9"/>
      </a:dk2>
      <a:lt2>
        <a:srgbClr val="E2DDCB"/>
      </a:lt2>
      <a:accent1>
        <a:srgbClr val="002A4E"/>
      </a:accent1>
      <a:accent2>
        <a:srgbClr val="B8232F"/>
      </a:accent2>
      <a:accent3>
        <a:srgbClr val="AD9E6E"/>
      </a:accent3>
      <a:accent4>
        <a:srgbClr val="DAD490"/>
      </a:accent4>
      <a:accent5>
        <a:srgbClr val="7A0306"/>
      </a:accent5>
      <a:accent6>
        <a:srgbClr val="F68D76"/>
      </a:accent6>
      <a:hlink>
        <a:srgbClr val="002A4E"/>
      </a:hlink>
      <a:folHlink>
        <a:srgbClr val="545850"/>
      </a:folHlink>
    </a:clrScheme>
    <a:fontScheme name="TexasRealtors">
      <a:majorFont>
        <a:latin typeface="Barlow Condensed Light"/>
        <a:ea typeface=""/>
        <a:cs typeface=""/>
      </a:majorFont>
      <a:minorFont>
        <a:latin typeface="Barl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xas Realtors Corporate_012819" id="{D9506C9F-4D9A-4D60-B171-18041BC86C7B}" vid="{C2C3E81F-53F5-4535-A347-F4C3C16A8DC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EXBD</Template>
  <TotalTime>9383</TotalTime>
  <Words>249</Words>
  <Application>Microsoft Office PowerPoint</Application>
  <PresentationFormat>Widescreen</PresentationFormat>
  <Paragraphs>73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Texas Realtors Corporate</vt:lpstr>
      <vt:lpstr>1_Texas Realtors Corporate</vt:lpstr>
      <vt:lpstr>2_Texas Realtors Corporate</vt:lpstr>
      <vt:lpstr>PowerPoint Presentation</vt:lpstr>
      <vt:lpstr>PowerPoint Presentation</vt:lpstr>
      <vt:lpstr>Total Assets – December 2022</vt:lpstr>
      <vt:lpstr>Total Liabilities – December 2022</vt:lpstr>
      <vt:lpstr>Total Current Assets Over Total Current Liabilities – December 2022</vt:lpstr>
      <vt:lpstr>Issues Mobilization/Political Advocacy Fund – December 2022</vt:lpstr>
      <vt:lpstr>Issues Mobilization/Issues Advocacy Fund – Expenditures Since Inception</vt:lpstr>
      <vt:lpstr>Legal Defense Fund – December 2022</vt:lpstr>
      <vt:lpstr>Building Fund – December 2022</vt:lpstr>
      <vt:lpstr>Texas REALTORS® Disaster Relief Fund for Texans – December 2022</vt:lpstr>
      <vt:lpstr>Texas REALTORS® Disaster Relief Fund (REALTORS® -only) – December 2022</vt:lpstr>
      <vt:lpstr>PowerPoint Presentation</vt:lpstr>
      <vt:lpstr>Dues Revenue – December 2022</vt:lpstr>
      <vt:lpstr>Member Counts – December 31, 2022</vt:lpstr>
      <vt:lpstr>Revenue &amp; Expenses – December 2022</vt:lpstr>
      <vt:lpstr>Net Income without Non-Cash Items</vt:lpstr>
      <vt:lpstr>Unrealized Gains vs. Interest/Dividends/Realized Gains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Presentation: Lorem Ipsum Semet Ispum and Lorem Agales</dc:title>
  <dc:creator>Sandi Wilda</dc:creator>
  <cp:lastModifiedBy>Mike Barnett</cp:lastModifiedBy>
  <cp:revision>32</cp:revision>
  <dcterms:created xsi:type="dcterms:W3CDTF">2019-02-10T21:28:07Z</dcterms:created>
  <dcterms:modified xsi:type="dcterms:W3CDTF">2023-02-13T15:17:41Z</dcterms:modified>
</cp:coreProperties>
</file>