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 id="2147483660" r:id="rId5"/>
  </p:sldMasterIdLst>
  <p:notesMasterIdLst>
    <p:notesMasterId r:id="rId28"/>
  </p:notesMasterIdLst>
  <p:sldIdLst>
    <p:sldId id="278" r:id="rId6"/>
    <p:sldId id="257" r:id="rId7"/>
    <p:sldId id="258" r:id="rId8"/>
    <p:sldId id="259" r:id="rId9"/>
    <p:sldId id="260" r:id="rId10"/>
    <p:sldId id="261" r:id="rId11"/>
    <p:sldId id="262" r:id="rId12"/>
    <p:sldId id="263" r:id="rId13"/>
    <p:sldId id="264" r:id="rId14"/>
    <p:sldId id="265" r:id="rId15"/>
    <p:sldId id="266" r:id="rId16"/>
    <p:sldId id="267" r:id="rId17"/>
    <p:sldId id="269" r:id="rId18"/>
    <p:sldId id="270" r:id="rId19"/>
    <p:sldId id="271" r:id="rId20"/>
    <p:sldId id="272" r:id="rId21"/>
    <p:sldId id="273" r:id="rId22"/>
    <p:sldId id="274" r:id="rId23"/>
    <p:sldId id="268" r:id="rId24"/>
    <p:sldId id="275" r:id="rId25"/>
    <p:sldId id="276" r:id="rId26"/>
    <p:sldId id="280" r:id="rId27"/>
  </p:sldIdLst>
  <p:sldSz cx="18288000" cy="10287000"/>
  <p:notesSz cx="7315200" cy="9601200"/>
  <p:embeddedFontLst>
    <p:embeddedFont>
      <p:font typeface="Barlow Bold" panose="020B0604020202020204" charset="0"/>
      <p:regular r:id="rId29"/>
      <p:bold r:id="rId30"/>
    </p:embeddedFont>
    <p:embeddedFont>
      <p:font typeface="Barlow Condensed" panose="00000506000000000000" pitchFamily="2" charset="0"/>
      <p:regular r:id="rId31"/>
      <p:bold r:id="rId32"/>
      <p:italic r:id="rId33"/>
      <p:boldItalic r:id="rId34"/>
    </p:embeddedFont>
    <p:embeddedFont>
      <p:font typeface="Barlow Condensed Bold" panose="00000806000000000000" charset="0"/>
      <p:regular r:id="rId35"/>
      <p:bold r:id="rId36"/>
    </p:embeddedFont>
    <p:embeddedFont>
      <p:font typeface="Barlow Condensed Medium" panose="00000606000000000000" pitchFamily="2" charset="0"/>
      <p:regular r:id="rId37"/>
      <p:italic r:id="rId38"/>
    </p:embeddedFont>
    <p:embeddedFont>
      <p:font typeface="TT Rounds Condensed" panose="020B0604020202020204" charset="0"/>
      <p:regular r:id="rId3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71D236-E6DB-448A-BF1D-43C29E3F0476}" v="38" dt="2025-08-19T17:47:07.576"/>
    <p1510:client id="{66390906-5CFE-999C-51C6-D346A6820202}" v="6" dt="2025-08-19T02:56:45.7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3" autoAdjust="0"/>
    <p:restoredTop sz="94651" autoAdjust="0"/>
  </p:normalViewPr>
  <p:slideViewPr>
    <p:cSldViewPr snapToGrid="0">
      <p:cViewPr>
        <p:scale>
          <a:sx n="50" d="100"/>
          <a:sy n="50" d="100"/>
        </p:scale>
        <p:origin x="2547" y="11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11.fntdata"/><Relationship Id="rId21" Type="http://schemas.openxmlformats.org/officeDocument/2006/relationships/slide" Target="slides/slide16.xml"/><Relationship Id="rId34" Type="http://schemas.openxmlformats.org/officeDocument/2006/relationships/font" Target="fonts/font6.fntdata"/><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font" Target="fonts/font1.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3.fntdata"/><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5.fntdata"/><Relationship Id="rId38" Type="http://schemas.openxmlformats.org/officeDocument/2006/relationships/font" Target="fonts/font10.fntdata"/><Relationship Id="rId20" Type="http://schemas.openxmlformats.org/officeDocument/2006/relationships/slide" Target="slides/slide15.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Jones" userId="0c8f6d32-7a32-4055-9a54-fc65377fe67c" providerId="ADAL" clId="{0471D236-E6DB-448A-BF1D-43C29E3F0476}"/>
    <pc:docChg chg="undo redo custSel addSld delSld modSld sldOrd">
      <pc:chgData name="David Jones" userId="0c8f6d32-7a32-4055-9a54-fc65377fe67c" providerId="ADAL" clId="{0471D236-E6DB-448A-BF1D-43C29E3F0476}" dt="2025-08-19T21:29:57.631" v="141" actId="1076"/>
      <pc:docMkLst>
        <pc:docMk/>
      </pc:docMkLst>
      <pc:sldChg chg="modSp del mod">
        <pc:chgData name="David Jones" userId="0c8f6d32-7a32-4055-9a54-fc65377fe67c" providerId="ADAL" clId="{0471D236-E6DB-448A-BF1D-43C29E3F0476}" dt="2025-08-18T19:31:36.886" v="24" actId="47"/>
        <pc:sldMkLst>
          <pc:docMk/>
          <pc:sldMk cId="0" sldId="256"/>
        </pc:sldMkLst>
        <pc:spChg chg="mod">
          <ac:chgData name="David Jones" userId="0c8f6d32-7a32-4055-9a54-fc65377fe67c" providerId="ADAL" clId="{0471D236-E6DB-448A-BF1D-43C29E3F0476}" dt="2025-08-18T19:27:06.526" v="20" actId="1076"/>
          <ac:spMkLst>
            <pc:docMk/>
            <pc:sldMk cId="0" sldId="256"/>
            <ac:spMk id="3" creationId="{00000000-0000-0000-0000-000000000000}"/>
          </ac:spMkLst>
        </pc:spChg>
        <pc:spChg chg="mod">
          <ac:chgData name="David Jones" userId="0c8f6d32-7a32-4055-9a54-fc65377fe67c" providerId="ADAL" clId="{0471D236-E6DB-448A-BF1D-43C29E3F0476}" dt="2025-08-18T19:24:44.886" v="19" actId="20577"/>
          <ac:spMkLst>
            <pc:docMk/>
            <pc:sldMk cId="0" sldId="256"/>
            <ac:spMk id="6" creationId="{00000000-0000-0000-0000-000000000000}"/>
          </ac:spMkLst>
        </pc:spChg>
      </pc:sldChg>
      <pc:sldChg chg="modSp mod">
        <pc:chgData name="David Jones" userId="0c8f6d32-7a32-4055-9a54-fc65377fe67c" providerId="ADAL" clId="{0471D236-E6DB-448A-BF1D-43C29E3F0476}" dt="2025-08-19T21:27:41.764" v="112" actId="6549"/>
        <pc:sldMkLst>
          <pc:docMk/>
          <pc:sldMk cId="0" sldId="259"/>
        </pc:sldMkLst>
        <pc:spChg chg="mod">
          <ac:chgData name="David Jones" userId="0c8f6d32-7a32-4055-9a54-fc65377fe67c" providerId="ADAL" clId="{0471D236-E6DB-448A-BF1D-43C29E3F0476}" dt="2025-08-19T21:27:41.764" v="112" actId="6549"/>
          <ac:spMkLst>
            <pc:docMk/>
            <pc:sldMk cId="0" sldId="259"/>
            <ac:spMk id="4" creationId="{00000000-0000-0000-0000-000000000000}"/>
          </ac:spMkLst>
        </pc:spChg>
      </pc:sldChg>
      <pc:sldChg chg="modSp mod">
        <pc:chgData name="David Jones" userId="0c8f6d32-7a32-4055-9a54-fc65377fe67c" providerId="ADAL" clId="{0471D236-E6DB-448A-BF1D-43C29E3F0476}" dt="2025-08-19T21:29:57.631" v="141" actId="1076"/>
        <pc:sldMkLst>
          <pc:docMk/>
          <pc:sldMk cId="0" sldId="264"/>
        </pc:sldMkLst>
        <pc:spChg chg="mod">
          <ac:chgData name="David Jones" userId="0c8f6d32-7a32-4055-9a54-fc65377fe67c" providerId="ADAL" clId="{0471D236-E6DB-448A-BF1D-43C29E3F0476}" dt="2025-08-19T21:29:57.631" v="141" actId="1076"/>
          <ac:spMkLst>
            <pc:docMk/>
            <pc:sldMk cId="0" sldId="264"/>
            <ac:spMk id="8" creationId="{00000000-0000-0000-0000-000000000000}"/>
          </ac:spMkLst>
        </pc:spChg>
        <pc:spChg chg="mod">
          <ac:chgData name="David Jones" userId="0c8f6d32-7a32-4055-9a54-fc65377fe67c" providerId="ADAL" clId="{0471D236-E6DB-448A-BF1D-43C29E3F0476}" dt="2025-08-19T21:29:08.923" v="130" actId="1076"/>
          <ac:spMkLst>
            <pc:docMk/>
            <pc:sldMk cId="0" sldId="264"/>
            <ac:spMk id="24" creationId="{00000000-0000-0000-0000-000000000000}"/>
          </ac:spMkLst>
        </pc:spChg>
        <pc:grpChg chg="mod">
          <ac:chgData name="David Jones" userId="0c8f6d32-7a32-4055-9a54-fc65377fe67c" providerId="ADAL" clId="{0471D236-E6DB-448A-BF1D-43C29E3F0476}" dt="2025-08-19T21:29:06.096" v="129" actId="1076"/>
          <ac:grpSpMkLst>
            <pc:docMk/>
            <pc:sldMk cId="0" sldId="264"/>
            <ac:grpSpMk id="2" creationId="{00000000-0000-0000-0000-000000000000}"/>
          </ac:grpSpMkLst>
        </pc:grpChg>
        <pc:grpChg chg="mod">
          <ac:chgData name="David Jones" userId="0c8f6d32-7a32-4055-9a54-fc65377fe67c" providerId="ADAL" clId="{0471D236-E6DB-448A-BF1D-43C29E3F0476}" dt="2025-08-19T21:29:38.881" v="139" actId="1076"/>
          <ac:grpSpMkLst>
            <pc:docMk/>
            <pc:sldMk cId="0" sldId="264"/>
            <ac:grpSpMk id="5" creationId="{00000000-0000-0000-0000-000000000000}"/>
          </ac:grpSpMkLst>
        </pc:grpChg>
        <pc:grpChg chg="mod">
          <ac:chgData name="David Jones" userId="0c8f6d32-7a32-4055-9a54-fc65377fe67c" providerId="ADAL" clId="{0471D236-E6DB-448A-BF1D-43C29E3F0476}" dt="2025-08-19T21:29:17.665" v="133" actId="1076"/>
          <ac:grpSpMkLst>
            <pc:docMk/>
            <pc:sldMk cId="0" sldId="264"/>
            <ac:grpSpMk id="9" creationId="{00000000-0000-0000-0000-000000000000}"/>
          </ac:grpSpMkLst>
        </pc:grpChg>
        <pc:grpChg chg="mod">
          <ac:chgData name="David Jones" userId="0c8f6d32-7a32-4055-9a54-fc65377fe67c" providerId="ADAL" clId="{0471D236-E6DB-448A-BF1D-43C29E3F0476}" dt="2025-08-19T21:29:20.626" v="134" actId="1076"/>
          <ac:grpSpMkLst>
            <pc:docMk/>
            <pc:sldMk cId="0" sldId="264"/>
            <ac:grpSpMk id="12" creationId="{00000000-0000-0000-0000-000000000000}"/>
          </ac:grpSpMkLst>
        </pc:grpChg>
        <pc:grpChg chg="mod">
          <ac:chgData name="David Jones" userId="0c8f6d32-7a32-4055-9a54-fc65377fe67c" providerId="ADAL" clId="{0471D236-E6DB-448A-BF1D-43C29E3F0476}" dt="2025-08-19T21:29:25.891" v="136" actId="1076"/>
          <ac:grpSpMkLst>
            <pc:docMk/>
            <pc:sldMk cId="0" sldId="264"/>
            <ac:grpSpMk id="14" creationId="{00000000-0000-0000-0000-000000000000}"/>
          </ac:grpSpMkLst>
        </pc:grpChg>
      </pc:sldChg>
      <pc:sldChg chg="addSp delSp modSp mod ord">
        <pc:chgData name="David Jones" userId="0c8f6d32-7a32-4055-9a54-fc65377fe67c" providerId="ADAL" clId="{0471D236-E6DB-448A-BF1D-43C29E3F0476}" dt="2025-08-19T20:42:02.648" v="76"/>
        <pc:sldMkLst>
          <pc:docMk/>
          <pc:sldMk cId="0" sldId="268"/>
        </pc:sldMkLst>
        <pc:spChg chg="mod">
          <ac:chgData name="David Jones" userId="0c8f6d32-7a32-4055-9a54-fc65377fe67c" providerId="ADAL" clId="{0471D236-E6DB-448A-BF1D-43C29E3F0476}" dt="2025-08-19T17:44:08.306" v="62" actId="1076"/>
          <ac:spMkLst>
            <pc:docMk/>
            <pc:sldMk cId="0" sldId="268"/>
            <ac:spMk id="2" creationId="{00000000-0000-0000-0000-000000000000}"/>
          </ac:spMkLst>
        </pc:spChg>
        <pc:spChg chg="del">
          <ac:chgData name="David Jones" userId="0c8f6d32-7a32-4055-9a54-fc65377fe67c" providerId="ADAL" clId="{0471D236-E6DB-448A-BF1D-43C29E3F0476}" dt="2025-08-19T17:41:59.523" v="43" actId="478"/>
          <ac:spMkLst>
            <pc:docMk/>
            <pc:sldMk cId="0" sldId="268"/>
            <ac:spMk id="3" creationId="{00000000-0000-0000-0000-000000000000}"/>
          </ac:spMkLst>
        </pc:spChg>
        <pc:spChg chg="mod">
          <ac:chgData name="David Jones" userId="0c8f6d32-7a32-4055-9a54-fc65377fe67c" providerId="ADAL" clId="{0471D236-E6DB-448A-BF1D-43C29E3F0476}" dt="2025-08-19T17:43:33.418" v="53" actId="1076"/>
          <ac:spMkLst>
            <pc:docMk/>
            <pc:sldMk cId="0" sldId="268"/>
            <ac:spMk id="6" creationId="{00000000-0000-0000-0000-000000000000}"/>
          </ac:spMkLst>
        </pc:spChg>
        <pc:spChg chg="mod">
          <ac:chgData name="David Jones" userId="0c8f6d32-7a32-4055-9a54-fc65377fe67c" providerId="ADAL" clId="{0471D236-E6DB-448A-BF1D-43C29E3F0476}" dt="2025-08-19T17:45:13.763" v="64" actId="120"/>
          <ac:spMkLst>
            <pc:docMk/>
            <pc:sldMk cId="0" sldId="268"/>
            <ac:spMk id="7" creationId="{00000000-0000-0000-0000-000000000000}"/>
          </ac:spMkLst>
        </pc:spChg>
        <pc:spChg chg="mod">
          <ac:chgData name="David Jones" userId="0c8f6d32-7a32-4055-9a54-fc65377fe67c" providerId="ADAL" clId="{0471D236-E6DB-448A-BF1D-43C29E3F0476}" dt="2025-08-19T17:45:25.898" v="65" actId="14100"/>
          <ac:spMkLst>
            <pc:docMk/>
            <pc:sldMk cId="0" sldId="268"/>
            <ac:spMk id="8" creationId="{00000000-0000-0000-0000-000000000000}"/>
          </ac:spMkLst>
        </pc:spChg>
        <pc:grpChg chg="del mod">
          <ac:chgData name="David Jones" userId="0c8f6d32-7a32-4055-9a54-fc65377fe67c" providerId="ADAL" clId="{0471D236-E6DB-448A-BF1D-43C29E3F0476}" dt="2025-08-19T17:46:22.523" v="69" actId="478"/>
          <ac:grpSpMkLst>
            <pc:docMk/>
            <pc:sldMk cId="0" sldId="268"/>
            <ac:grpSpMk id="4" creationId="{00000000-0000-0000-0000-000000000000}"/>
          </ac:grpSpMkLst>
        </pc:grpChg>
        <pc:picChg chg="add mod">
          <ac:chgData name="David Jones" userId="0c8f6d32-7a32-4055-9a54-fc65377fe67c" providerId="ADAL" clId="{0471D236-E6DB-448A-BF1D-43C29E3F0476}" dt="2025-08-19T17:43:38.551" v="54" actId="1076"/>
          <ac:picMkLst>
            <pc:docMk/>
            <pc:sldMk cId="0" sldId="268"/>
            <ac:picMk id="11" creationId="{B72EAC72-21C9-91AA-0C73-24A6D4552266}"/>
          </ac:picMkLst>
        </pc:picChg>
        <pc:picChg chg="add del mod">
          <ac:chgData name="David Jones" userId="0c8f6d32-7a32-4055-9a54-fc65377fe67c" providerId="ADAL" clId="{0471D236-E6DB-448A-BF1D-43C29E3F0476}" dt="2025-08-19T17:46:28.985" v="71" actId="478"/>
          <ac:picMkLst>
            <pc:docMk/>
            <pc:sldMk cId="0" sldId="268"/>
            <ac:picMk id="13" creationId="{508B0B18-0E97-2438-EDC3-3861835C46BD}"/>
          </ac:picMkLst>
        </pc:picChg>
        <pc:picChg chg="add mod">
          <ac:chgData name="David Jones" userId="0c8f6d32-7a32-4055-9a54-fc65377fe67c" providerId="ADAL" clId="{0471D236-E6DB-448A-BF1D-43C29E3F0476}" dt="2025-08-19T17:47:07.576" v="74" actId="14100"/>
          <ac:picMkLst>
            <pc:docMk/>
            <pc:sldMk cId="0" sldId="268"/>
            <ac:picMk id="15" creationId="{1879AA27-0933-CB51-1269-93510F6221CB}"/>
          </ac:picMkLst>
        </pc:picChg>
      </pc:sldChg>
      <pc:sldChg chg="addSp delSp modSp mod">
        <pc:chgData name="David Jones" userId="0c8f6d32-7a32-4055-9a54-fc65377fe67c" providerId="ADAL" clId="{0471D236-E6DB-448A-BF1D-43C29E3F0476}" dt="2025-08-18T20:05:08.987" v="42" actId="14100"/>
        <pc:sldMkLst>
          <pc:docMk/>
          <pc:sldMk cId="0" sldId="275"/>
        </pc:sldMkLst>
        <pc:spChg chg="del mod">
          <ac:chgData name="David Jones" userId="0c8f6d32-7a32-4055-9a54-fc65377fe67c" providerId="ADAL" clId="{0471D236-E6DB-448A-BF1D-43C29E3F0476}" dt="2025-08-18T20:04:20.728" v="34" actId="478"/>
          <ac:spMkLst>
            <pc:docMk/>
            <pc:sldMk cId="0" sldId="275"/>
            <ac:spMk id="3" creationId="{00000000-0000-0000-0000-000000000000}"/>
          </ac:spMkLst>
        </pc:spChg>
        <pc:picChg chg="add mod">
          <ac:chgData name="David Jones" userId="0c8f6d32-7a32-4055-9a54-fc65377fe67c" providerId="ADAL" clId="{0471D236-E6DB-448A-BF1D-43C29E3F0476}" dt="2025-08-18T20:05:08.987" v="42" actId="14100"/>
          <ac:picMkLst>
            <pc:docMk/>
            <pc:sldMk cId="0" sldId="275"/>
            <ac:picMk id="6" creationId="{C558CA88-3D33-E435-6D83-496C24860519}"/>
          </ac:picMkLst>
        </pc:picChg>
      </pc:sldChg>
      <pc:sldChg chg="del">
        <pc:chgData name="David Jones" userId="0c8f6d32-7a32-4055-9a54-fc65377fe67c" providerId="ADAL" clId="{0471D236-E6DB-448A-BF1D-43C29E3F0476}" dt="2025-08-18T19:58:17.670" v="33" actId="47"/>
        <pc:sldMkLst>
          <pc:docMk/>
          <pc:sldMk cId="0" sldId="277"/>
        </pc:sldMkLst>
      </pc:sldChg>
      <pc:sldChg chg="addSp delSp modSp add mod">
        <pc:chgData name="David Jones" userId="0c8f6d32-7a32-4055-9a54-fc65377fe67c" providerId="ADAL" clId="{0471D236-E6DB-448A-BF1D-43C29E3F0476}" dt="2025-08-18T19:31:58.752" v="26" actId="1076"/>
        <pc:sldMkLst>
          <pc:docMk/>
          <pc:sldMk cId="2747440448" sldId="278"/>
        </pc:sldMkLst>
        <pc:spChg chg="add mod">
          <ac:chgData name="David Jones" userId="0c8f6d32-7a32-4055-9a54-fc65377fe67c" providerId="ADAL" clId="{0471D236-E6DB-448A-BF1D-43C29E3F0476}" dt="2025-08-18T19:31:41.598" v="25" actId="1076"/>
          <ac:spMkLst>
            <pc:docMk/>
            <pc:sldMk cId="2747440448" sldId="278"/>
            <ac:spMk id="2" creationId="{418F26E4-B535-B438-616C-2765F0CFBC10}"/>
          </ac:spMkLst>
        </pc:spChg>
        <pc:spChg chg="del">
          <ac:chgData name="David Jones" userId="0c8f6d32-7a32-4055-9a54-fc65377fe67c" providerId="ADAL" clId="{0471D236-E6DB-448A-BF1D-43C29E3F0476}" dt="2025-08-18T19:31:20.952" v="22"/>
          <ac:spMkLst>
            <pc:docMk/>
            <pc:sldMk cId="2747440448" sldId="278"/>
            <ac:spMk id="3" creationId="{0C79BDA6-80B2-E979-37D1-19E3A30476A6}"/>
          </ac:spMkLst>
        </pc:spChg>
        <pc:spChg chg="add mod">
          <ac:chgData name="David Jones" userId="0c8f6d32-7a32-4055-9a54-fc65377fe67c" providerId="ADAL" clId="{0471D236-E6DB-448A-BF1D-43C29E3F0476}" dt="2025-08-18T19:31:58.752" v="26" actId="1076"/>
          <ac:spMkLst>
            <pc:docMk/>
            <pc:sldMk cId="2747440448" sldId="278"/>
            <ac:spMk id="4" creationId="{DD75D394-5BE1-399A-E132-F3355474C434}"/>
          </ac:spMkLst>
        </pc:spChg>
      </pc:sldChg>
      <pc:sldChg chg="add del">
        <pc:chgData name="David Jones" userId="0c8f6d32-7a32-4055-9a54-fc65377fe67c" providerId="ADAL" clId="{0471D236-E6DB-448A-BF1D-43C29E3F0476}" dt="2025-08-18T19:58:15.079" v="32" actId="47"/>
        <pc:sldMkLst>
          <pc:docMk/>
          <pc:sldMk cId="982618995" sldId="279"/>
        </pc:sldMkLst>
      </pc:sldChg>
      <pc:sldChg chg="add">
        <pc:chgData name="David Jones" userId="0c8f6d32-7a32-4055-9a54-fc65377fe67c" providerId="ADAL" clId="{0471D236-E6DB-448A-BF1D-43C29E3F0476}" dt="2025-08-18T19:58:12.651" v="31"/>
        <pc:sldMkLst>
          <pc:docMk/>
          <pc:sldMk cId="1013668127" sldId="280"/>
        </pc:sldMkLst>
      </pc:sldChg>
      <pc:sldMasterChg chg="delSldLayout">
        <pc:chgData name="David Jones" userId="0c8f6d32-7a32-4055-9a54-fc65377fe67c" providerId="ADAL" clId="{0471D236-E6DB-448A-BF1D-43C29E3F0476}" dt="2025-08-18T19:58:15.079" v="32" actId="47"/>
        <pc:sldMasterMkLst>
          <pc:docMk/>
          <pc:sldMasterMk cId="0" sldId="2147483648"/>
        </pc:sldMasterMkLst>
        <pc:sldLayoutChg chg="del">
          <pc:chgData name="David Jones" userId="0c8f6d32-7a32-4055-9a54-fc65377fe67c" providerId="ADAL" clId="{0471D236-E6DB-448A-BF1D-43C29E3F0476}" dt="2025-08-18T19:58:15.079" v="32" actId="47"/>
          <pc:sldLayoutMkLst>
            <pc:docMk/>
            <pc:sldMasterMk cId="0" sldId="2147483648"/>
            <pc:sldLayoutMk cId="3959234946" sldId="2147483663"/>
          </pc:sldLayoutMkLst>
        </pc:sldLayoutChg>
      </pc:sldMasterChg>
    </pc:docChg>
  </pc:docChgLst>
  <pc:docChgLst>
    <pc:chgData name="Mike Barnett" userId="S::mbarnett@texasrealtors.com::1e04c0eb-96fc-40b8-a7ec-b3061d45b7ee" providerId="AD" clId="Web-{66390906-5CFE-999C-51C6-D346A6820202}"/>
    <pc:docChg chg="modSld">
      <pc:chgData name="Mike Barnett" userId="S::mbarnett@texasrealtors.com::1e04c0eb-96fc-40b8-a7ec-b3061d45b7ee" providerId="AD" clId="Web-{66390906-5CFE-999C-51C6-D346A6820202}" dt="2025-08-19T02:56:43.804" v="2" actId="20577"/>
      <pc:docMkLst>
        <pc:docMk/>
      </pc:docMkLst>
      <pc:sldChg chg="modSp">
        <pc:chgData name="Mike Barnett" userId="S::mbarnett@texasrealtors.com::1e04c0eb-96fc-40b8-a7ec-b3061d45b7ee" providerId="AD" clId="Web-{66390906-5CFE-999C-51C6-D346A6820202}" dt="2025-08-19T02:56:43.804" v="2" actId="20577"/>
        <pc:sldMkLst>
          <pc:docMk/>
          <pc:sldMk cId="0" sldId="267"/>
        </pc:sldMkLst>
        <pc:spChg chg="mod">
          <ac:chgData name="Mike Barnett" userId="S::mbarnett@texasrealtors.com::1e04c0eb-96fc-40b8-a7ec-b3061d45b7ee" providerId="AD" clId="Web-{66390906-5CFE-999C-51C6-D346A6820202}" dt="2025-08-19T02:56:43.804" v="2" actId="20577"/>
          <ac:spMkLst>
            <pc:docMk/>
            <pc:sldMk cId="0" sldId="267"/>
            <ac:spMk id="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C9271842-9470-4C37-BD40-81E69BC2A6BA}" type="datetimeFigureOut">
              <a:rPr lang="en-US" smtClean="0"/>
              <a:t>8/19/2025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8551B62C-05AC-45B6-B0E3-0C54CC74AB93}" type="slidenum">
              <a:rPr lang="en-US" smtClean="0"/>
              <a:t>‹#›</a:t>
            </a:fld>
            <a:endParaRPr lang="en-US"/>
          </a:p>
        </p:txBody>
      </p:sp>
    </p:spTree>
    <p:extLst>
      <p:ext uri="{BB962C8B-B14F-4D97-AF65-F5344CB8AC3E}">
        <p14:creationId xmlns:p14="http://schemas.microsoft.com/office/powerpoint/2010/main" val="2892914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Jennifer</a:t>
            </a:r>
          </a:p>
        </p:txBody>
      </p:sp>
      <p:sp>
        <p:nvSpPr>
          <p:cNvPr id="4" name="Slide Number Placeholder 3"/>
          <p:cNvSpPr>
            <a:spLocks noGrp="1"/>
          </p:cNvSpPr>
          <p:nvPr>
            <p:ph type="sldNum" sz="quarter" idx="5"/>
          </p:nvPr>
        </p:nvSpPr>
        <p:spPr/>
        <p:txBody>
          <a:bodyPr/>
          <a:lstStyle/>
          <a:p>
            <a:fld id="{8551B62C-05AC-45B6-B0E3-0C54CC74AB93}" type="slidenum">
              <a:rPr lang="en-US" smtClean="0"/>
              <a:t>2</a:t>
            </a:fld>
            <a:endParaRPr lang="en-US"/>
          </a:p>
        </p:txBody>
      </p:sp>
    </p:spTree>
    <p:extLst>
      <p:ext uri="{BB962C8B-B14F-4D97-AF65-F5344CB8AC3E}">
        <p14:creationId xmlns:p14="http://schemas.microsoft.com/office/powerpoint/2010/main" val="3887683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551B62C-05AC-45B6-B0E3-0C54CC74AB93}" type="slidenum">
              <a:rPr lang="en-US" smtClean="0"/>
              <a:t>20</a:t>
            </a:fld>
            <a:endParaRPr lang="en-US"/>
          </a:p>
        </p:txBody>
      </p:sp>
    </p:spTree>
    <p:extLst>
      <p:ext uri="{BB962C8B-B14F-4D97-AF65-F5344CB8AC3E}">
        <p14:creationId xmlns:p14="http://schemas.microsoft.com/office/powerpoint/2010/main" val="689921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2.1">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7EFD63-88E3-BE81-0D7A-92EA15531594}"/>
              </a:ext>
            </a:extLst>
          </p:cNvPr>
          <p:cNvSpPr>
            <a:spLocks noGrp="1"/>
          </p:cNvSpPr>
          <p:nvPr>
            <p:ph type="body" sz="quarter" idx="10"/>
          </p:nvPr>
        </p:nvSpPr>
        <p:spPr>
          <a:xfrm>
            <a:off x="7086600" y="1714500"/>
            <a:ext cx="9601200" cy="6858000"/>
          </a:xfrm>
          <a:prstGeom prst="rect">
            <a:avLst/>
          </a:prstGeom>
        </p:spPr>
        <p:txBody>
          <a:bodyPr anchor="ctr" anchorCtr="0"/>
          <a:lstStyle>
            <a:lvl1pPr marL="0" indent="0">
              <a:buFontTx/>
              <a:buNone/>
              <a:defRPr sz="10500" baseline="0">
                <a:solidFill>
                  <a:schemeClr val="bg1"/>
                </a:solidFill>
                <a:latin typeface="Barlow Condensed Medium" pitchFamily="2" charset="77"/>
              </a:defRPr>
            </a:lvl1pPr>
            <a:lvl2pPr marL="685751" indent="0">
              <a:buFontTx/>
              <a:buNone/>
              <a:defRPr sz="10500" baseline="0">
                <a:solidFill>
                  <a:schemeClr val="bg1"/>
                </a:solidFill>
                <a:latin typeface="Barlow Condensed Medium" pitchFamily="2" charset="77"/>
              </a:defRPr>
            </a:lvl2pPr>
            <a:lvl3pPr marL="1371498" indent="0">
              <a:buFontTx/>
              <a:buNone/>
              <a:defRPr sz="10500" baseline="0">
                <a:solidFill>
                  <a:schemeClr val="bg1"/>
                </a:solidFill>
                <a:latin typeface="Barlow Condensed Medium" pitchFamily="2" charset="77"/>
              </a:defRPr>
            </a:lvl3pPr>
            <a:lvl4pPr marL="2057247" indent="0">
              <a:buFontTx/>
              <a:buNone/>
              <a:defRPr sz="10500" baseline="0">
                <a:solidFill>
                  <a:schemeClr val="bg1"/>
                </a:solidFill>
                <a:latin typeface="Barlow Condensed Medium" pitchFamily="2" charset="77"/>
              </a:defRPr>
            </a:lvl4pPr>
            <a:lvl5pPr marL="2742996" indent="0">
              <a:buFontTx/>
              <a:buNone/>
              <a:defRPr sz="10500" baseline="0">
                <a:solidFill>
                  <a:schemeClr val="bg1"/>
                </a:solidFill>
                <a:latin typeface="Barlow Condensed Medium" pitchFamily="2" charset="77"/>
              </a:defRPr>
            </a:lvl5pPr>
          </a:lstStyle>
          <a:p>
            <a:pPr lvl="0"/>
            <a:r>
              <a:rPr lang="en-US"/>
              <a:t>Click to edit Master text styles</a:t>
            </a:r>
          </a:p>
        </p:txBody>
      </p:sp>
    </p:spTree>
    <p:extLst>
      <p:ext uri="{BB962C8B-B14F-4D97-AF65-F5344CB8AC3E}">
        <p14:creationId xmlns:p14="http://schemas.microsoft.com/office/powerpoint/2010/main" val="38876768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2.2">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435EAFF-50D0-563D-75B2-A00299A587A3}"/>
              </a:ext>
            </a:extLst>
          </p:cNvPr>
          <p:cNvSpPr>
            <a:spLocks noGrp="1"/>
          </p:cNvSpPr>
          <p:nvPr>
            <p:ph type="body" sz="quarter" idx="10"/>
          </p:nvPr>
        </p:nvSpPr>
        <p:spPr>
          <a:xfrm>
            <a:off x="7086604" y="1943100"/>
            <a:ext cx="9601199" cy="2514600"/>
          </a:xfrm>
          <a:prstGeom prst="rect">
            <a:avLst/>
          </a:prstGeom>
        </p:spPr>
        <p:txBody>
          <a:bodyPr anchor="ctr" anchorCtr="0"/>
          <a:lstStyle>
            <a:lvl1pPr marL="0" indent="0">
              <a:buFontTx/>
              <a:buNone/>
              <a:defRPr sz="5400" baseline="0">
                <a:solidFill>
                  <a:schemeClr val="bg1"/>
                </a:solidFill>
                <a:latin typeface="Barlow Condensed Medium" pitchFamily="2" charset="77"/>
              </a:defRPr>
            </a:lvl1pPr>
          </a:lstStyle>
          <a:p>
            <a:pPr lvl="0"/>
            <a:r>
              <a:rPr lang="en-US"/>
              <a:t>Click to edit Master text styles</a:t>
            </a:r>
          </a:p>
        </p:txBody>
      </p:sp>
      <p:sp>
        <p:nvSpPr>
          <p:cNvPr id="7" name="Text Placeholder 6">
            <a:extLst>
              <a:ext uri="{FF2B5EF4-FFF2-40B4-BE49-F238E27FC236}">
                <a16:creationId xmlns:a16="http://schemas.microsoft.com/office/drawing/2014/main" id="{A6BBA491-E3A5-09C2-F094-419906E1F2E2}"/>
              </a:ext>
            </a:extLst>
          </p:cNvPr>
          <p:cNvSpPr>
            <a:spLocks noGrp="1"/>
          </p:cNvSpPr>
          <p:nvPr>
            <p:ph type="body" sz="quarter" idx="11"/>
          </p:nvPr>
        </p:nvSpPr>
        <p:spPr>
          <a:xfrm>
            <a:off x="7086604" y="5143500"/>
            <a:ext cx="9601199" cy="3429000"/>
          </a:xfrm>
          <a:prstGeom prst="rect">
            <a:avLst/>
          </a:prstGeom>
        </p:spPr>
        <p:txBody>
          <a:bodyPr/>
          <a:lstStyle>
            <a:lvl1pPr>
              <a:defRPr baseline="0">
                <a:solidFill>
                  <a:schemeClr val="bg1"/>
                </a:solidFill>
                <a:latin typeface="Barlow Condensed" pitchFamily="2" charset="77"/>
              </a:defRPr>
            </a:lvl1pPr>
            <a:lvl2pPr>
              <a:defRPr baseline="0">
                <a:solidFill>
                  <a:schemeClr val="bg1"/>
                </a:solidFill>
                <a:latin typeface="Barlow Condensed" pitchFamily="2" charset="77"/>
              </a:defRPr>
            </a:lvl2pPr>
            <a:lvl3pPr>
              <a:defRPr baseline="0">
                <a:solidFill>
                  <a:schemeClr val="bg1"/>
                </a:solidFill>
                <a:latin typeface="Barlow Condensed" pitchFamily="2" charset="77"/>
              </a:defRPr>
            </a:lvl3pPr>
            <a:lvl4pPr>
              <a:defRPr baseline="0">
                <a:solidFill>
                  <a:schemeClr val="bg1"/>
                </a:solidFill>
                <a:latin typeface="Barlow Condensed" pitchFamily="2" charset="77"/>
              </a:defRPr>
            </a:lvl4pPr>
            <a:lvl5pPr>
              <a:defRPr baseline="0">
                <a:solidFill>
                  <a:schemeClr val="bg1"/>
                </a:solidFill>
                <a:latin typeface="Barlow Condensed" pitchFamily="2"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82457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8594064"/>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1371498"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876" indent="-342876" algn="l" defTabSz="1371498"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625" indent="-342876" algn="l" defTabSz="1371498"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71" indent="-342876" algn="l" defTabSz="1371498"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20" indent="-342876" algn="l" defTabSz="1371498"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71" indent="-342876" algn="l" defTabSz="1371498"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18" indent="-342876" algn="l" defTabSz="1371498"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367" indent="-342876" algn="l" defTabSz="1371498"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16" indent="-342876" algn="l" defTabSz="1371498"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865" indent="-342876" algn="l" defTabSz="1371498"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98" rtl="0" eaLnBrk="1" latinLnBrk="0" hangingPunct="1">
        <a:defRPr sz="2700" kern="1200">
          <a:solidFill>
            <a:schemeClr val="tx1"/>
          </a:solidFill>
          <a:latin typeface="+mn-lt"/>
          <a:ea typeface="+mn-ea"/>
          <a:cs typeface="+mn-cs"/>
        </a:defRPr>
      </a:lvl1pPr>
      <a:lvl2pPr marL="685751" algn="l" defTabSz="1371498" rtl="0" eaLnBrk="1" latinLnBrk="0" hangingPunct="1">
        <a:defRPr sz="2700" kern="1200">
          <a:solidFill>
            <a:schemeClr val="tx1"/>
          </a:solidFill>
          <a:latin typeface="+mn-lt"/>
          <a:ea typeface="+mn-ea"/>
          <a:cs typeface="+mn-cs"/>
        </a:defRPr>
      </a:lvl2pPr>
      <a:lvl3pPr marL="1371498" algn="l" defTabSz="1371498" rtl="0" eaLnBrk="1" latinLnBrk="0" hangingPunct="1">
        <a:defRPr sz="2700" kern="1200">
          <a:solidFill>
            <a:schemeClr val="tx1"/>
          </a:solidFill>
          <a:latin typeface="+mn-lt"/>
          <a:ea typeface="+mn-ea"/>
          <a:cs typeface="+mn-cs"/>
        </a:defRPr>
      </a:lvl3pPr>
      <a:lvl4pPr marL="2057247" algn="l" defTabSz="1371498" rtl="0" eaLnBrk="1" latinLnBrk="0" hangingPunct="1">
        <a:defRPr sz="2700" kern="1200">
          <a:solidFill>
            <a:schemeClr val="tx1"/>
          </a:solidFill>
          <a:latin typeface="+mn-lt"/>
          <a:ea typeface="+mn-ea"/>
          <a:cs typeface="+mn-cs"/>
        </a:defRPr>
      </a:lvl4pPr>
      <a:lvl5pPr marL="2742996" algn="l" defTabSz="1371498" rtl="0" eaLnBrk="1" latinLnBrk="0" hangingPunct="1">
        <a:defRPr sz="2700" kern="1200">
          <a:solidFill>
            <a:schemeClr val="tx1"/>
          </a:solidFill>
          <a:latin typeface="+mn-lt"/>
          <a:ea typeface="+mn-ea"/>
          <a:cs typeface="+mn-cs"/>
        </a:defRPr>
      </a:lvl5pPr>
      <a:lvl6pPr marL="3428745" algn="l" defTabSz="1371498" rtl="0" eaLnBrk="1" latinLnBrk="0" hangingPunct="1">
        <a:defRPr sz="2700" kern="1200">
          <a:solidFill>
            <a:schemeClr val="tx1"/>
          </a:solidFill>
          <a:latin typeface="+mn-lt"/>
          <a:ea typeface="+mn-ea"/>
          <a:cs typeface="+mn-cs"/>
        </a:defRPr>
      </a:lvl6pPr>
      <a:lvl7pPr marL="4114491" algn="l" defTabSz="1371498" rtl="0" eaLnBrk="1" latinLnBrk="0" hangingPunct="1">
        <a:defRPr sz="2700" kern="1200">
          <a:solidFill>
            <a:schemeClr val="tx1"/>
          </a:solidFill>
          <a:latin typeface="+mn-lt"/>
          <a:ea typeface="+mn-ea"/>
          <a:cs typeface="+mn-cs"/>
        </a:defRPr>
      </a:lvl7pPr>
      <a:lvl8pPr marL="4800240" algn="l" defTabSz="1371498" rtl="0" eaLnBrk="1" latinLnBrk="0" hangingPunct="1">
        <a:defRPr sz="2700" kern="1200">
          <a:solidFill>
            <a:schemeClr val="tx1"/>
          </a:solidFill>
          <a:latin typeface="+mn-lt"/>
          <a:ea typeface="+mn-ea"/>
          <a:cs typeface="+mn-cs"/>
        </a:defRPr>
      </a:lvl8pPr>
      <a:lvl9pPr marL="5485991" algn="l" defTabSz="1371498"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svg"/><Relationship Id="rId3" Type="http://schemas.openxmlformats.org/officeDocument/2006/relationships/image" Target="../media/image9.jpeg"/><Relationship Id="rId7" Type="http://schemas.openxmlformats.org/officeDocument/2006/relationships/image" Target="../media/image13.svg"/><Relationship Id="rId12" Type="http://schemas.openxmlformats.org/officeDocument/2006/relationships/image" Target="../media/image18.png"/><Relationship Id="rId2" Type="http://schemas.openxmlformats.org/officeDocument/2006/relationships/image" Target="../media/image8.png"/><Relationship Id="rId16"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svg"/><Relationship Id="rId5" Type="http://schemas.openxmlformats.org/officeDocument/2006/relationships/image" Target="../media/image11.svg"/><Relationship Id="rId15" Type="http://schemas.openxmlformats.org/officeDocument/2006/relationships/image" Target="../media/image21.sv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418F26E4-B535-B438-616C-2765F0CFBC10}"/>
              </a:ext>
            </a:extLst>
          </p:cNvPr>
          <p:cNvSpPr txBox="1">
            <a:spLocks noGrp="1"/>
          </p:cNvSpPr>
          <p:nvPr>
            <p:ph type="body" sz="quarter" idx="10"/>
          </p:nvPr>
        </p:nvSpPr>
        <p:spPr>
          <a:xfrm>
            <a:off x="7162800" y="1104900"/>
            <a:ext cx="9601200" cy="6858000"/>
          </a:xfrm>
          <a:prstGeom prst="rect">
            <a:avLst/>
          </a:prstGeom>
        </p:spPr>
        <p:txBody>
          <a:bodyPr lIns="0" tIns="0" rIns="0" bIns="0" rtlCol="0" anchor="t">
            <a:spAutoFit/>
          </a:bodyPr>
          <a:lstStyle/>
          <a:p>
            <a:pPr algn="l">
              <a:lnSpc>
                <a:spcPts val="11340"/>
              </a:lnSpc>
            </a:pPr>
            <a:r>
              <a:rPr lang="en-US" sz="10500" dirty="0">
                <a:solidFill>
                  <a:srgbClr val="E4ECEC"/>
                </a:solidFill>
                <a:latin typeface="Barlow Condensed Medium"/>
                <a:ea typeface="Barlow Condensed Medium"/>
                <a:cs typeface="Barlow Condensed Medium"/>
                <a:sym typeface="Barlow Condensed Medium"/>
              </a:rPr>
              <a:t>Texas REALTORS® Regional Vice Presidents Workshop</a:t>
            </a:r>
          </a:p>
        </p:txBody>
      </p:sp>
      <p:sp>
        <p:nvSpPr>
          <p:cNvPr id="4" name="TextBox 6">
            <a:extLst>
              <a:ext uri="{FF2B5EF4-FFF2-40B4-BE49-F238E27FC236}">
                <a16:creationId xmlns:a16="http://schemas.microsoft.com/office/drawing/2014/main" id="{DD75D394-5BE1-399A-E132-F3355474C434}"/>
              </a:ext>
            </a:extLst>
          </p:cNvPr>
          <p:cNvSpPr txBox="1"/>
          <p:nvPr/>
        </p:nvSpPr>
        <p:spPr>
          <a:xfrm>
            <a:off x="7239000" y="7200900"/>
            <a:ext cx="8961120" cy="933450"/>
          </a:xfrm>
          <a:prstGeom prst="rect">
            <a:avLst/>
          </a:prstGeom>
        </p:spPr>
        <p:txBody>
          <a:bodyPr lIns="0" tIns="0" rIns="0" bIns="0" rtlCol="0" anchor="t">
            <a:spAutoFit/>
          </a:bodyPr>
          <a:lstStyle/>
          <a:p>
            <a:pPr algn="l">
              <a:lnSpc>
                <a:spcPts val="7200"/>
              </a:lnSpc>
            </a:pPr>
            <a:r>
              <a:rPr lang="en-US" sz="6000">
                <a:solidFill>
                  <a:srgbClr val="FFF0C3"/>
                </a:solidFill>
                <a:latin typeface="Barlow Condensed Medium"/>
                <a:ea typeface="Barlow Condensed Medium"/>
                <a:cs typeface="Barlow Condensed Medium"/>
                <a:sym typeface="Barlow Condensed Medium"/>
              </a:rPr>
              <a:t>Thursday, August 21, 2025</a:t>
            </a:r>
          </a:p>
        </p:txBody>
      </p:sp>
    </p:spTree>
    <p:extLst>
      <p:ext uri="{BB962C8B-B14F-4D97-AF65-F5344CB8AC3E}">
        <p14:creationId xmlns:p14="http://schemas.microsoft.com/office/powerpoint/2010/main" val="2747440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2B4E"/>
        </a:solidFill>
        <a:effectLst/>
      </p:bgPr>
    </p:bg>
    <p:spTree>
      <p:nvGrpSpPr>
        <p:cNvPr id="1" name=""/>
        <p:cNvGrpSpPr/>
        <p:nvPr/>
      </p:nvGrpSpPr>
      <p:grpSpPr>
        <a:xfrm>
          <a:off x="0" y="0"/>
          <a:ext cx="0" cy="0"/>
          <a:chOff x="0" y="0"/>
          <a:chExt cx="0" cy="0"/>
        </a:xfrm>
      </p:grpSpPr>
      <p:sp>
        <p:nvSpPr>
          <p:cNvPr id="2" name="TextBox 2"/>
          <p:cNvSpPr txBox="1"/>
          <p:nvPr/>
        </p:nvSpPr>
        <p:spPr>
          <a:xfrm>
            <a:off x="320040" y="244212"/>
            <a:ext cx="11132820" cy="1155056"/>
          </a:xfrm>
          <a:prstGeom prst="rect">
            <a:avLst/>
          </a:prstGeom>
        </p:spPr>
        <p:txBody>
          <a:bodyPr lIns="0" tIns="0" rIns="0" bIns="0" rtlCol="0" anchor="t">
            <a:spAutoFit/>
          </a:bodyPr>
          <a:lstStyle/>
          <a:p>
            <a:pPr algn="l">
              <a:lnSpc>
                <a:spcPts val="8640"/>
              </a:lnSpc>
            </a:pPr>
            <a:r>
              <a:rPr lang="en-US" sz="7200">
                <a:solidFill>
                  <a:srgbClr val="E4ECEC"/>
                </a:solidFill>
                <a:latin typeface="Barlow Condensed Bold"/>
                <a:ea typeface="Barlow Condensed Bold"/>
                <a:cs typeface="Barlow Condensed Bold"/>
                <a:sym typeface="Barlow Condensed Bold"/>
              </a:rPr>
              <a:t>Key Responsibilities</a:t>
            </a:r>
          </a:p>
        </p:txBody>
      </p:sp>
      <p:sp>
        <p:nvSpPr>
          <p:cNvPr id="3" name="TextBox 3"/>
          <p:cNvSpPr txBox="1"/>
          <p:nvPr/>
        </p:nvSpPr>
        <p:spPr>
          <a:xfrm>
            <a:off x="592885" y="1695591"/>
            <a:ext cx="11704320" cy="887582"/>
          </a:xfrm>
          <a:prstGeom prst="rect">
            <a:avLst/>
          </a:prstGeom>
        </p:spPr>
        <p:txBody>
          <a:bodyPr lIns="0" tIns="0" rIns="0" bIns="0" rtlCol="0" anchor="t">
            <a:spAutoFit/>
          </a:bodyPr>
          <a:lstStyle/>
          <a:p>
            <a:pPr algn="l">
              <a:lnSpc>
                <a:spcPts val="6480"/>
              </a:lnSpc>
            </a:pPr>
            <a:r>
              <a:rPr lang="en-US" sz="5400">
                <a:solidFill>
                  <a:srgbClr val="FFF0C3"/>
                </a:solidFill>
                <a:latin typeface="Barlow Condensed Bold"/>
                <a:ea typeface="Barlow Condensed Bold"/>
                <a:cs typeface="Barlow Condensed Bold"/>
                <a:sym typeface="Barlow Condensed Bold"/>
              </a:rPr>
              <a:t>Texas REALTORS® 360 Mega-Regional Meetings</a:t>
            </a:r>
          </a:p>
        </p:txBody>
      </p:sp>
      <p:sp>
        <p:nvSpPr>
          <p:cNvPr id="4" name="TextBox 4"/>
          <p:cNvSpPr txBox="1"/>
          <p:nvPr/>
        </p:nvSpPr>
        <p:spPr>
          <a:xfrm>
            <a:off x="1699111" y="2802396"/>
            <a:ext cx="11577069" cy="7375096"/>
          </a:xfrm>
          <a:prstGeom prst="rect">
            <a:avLst/>
          </a:prstGeom>
        </p:spPr>
        <p:txBody>
          <a:bodyPr lIns="0" tIns="0" rIns="0" bIns="0" rtlCol="0" anchor="t">
            <a:spAutoFit/>
          </a:bodyPr>
          <a:lstStyle/>
          <a:p>
            <a:pPr marL="868680" lvl="1" indent="-434340" algn="l">
              <a:lnSpc>
                <a:spcPts val="5759"/>
              </a:lnSpc>
              <a:buFont typeface="Arial"/>
              <a:buChar char="•"/>
            </a:pPr>
            <a:r>
              <a:rPr lang="en-US" sz="4800">
                <a:solidFill>
                  <a:srgbClr val="E4ECEC"/>
                </a:solidFill>
                <a:latin typeface="Barlow Condensed"/>
                <a:ea typeface="Barlow Condensed"/>
                <a:cs typeface="Barlow Condensed"/>
                <a:sym typeface="Barlow Condensed"/>
              </a:rPr>
              <a:t>Facilitate a consensus regarding a host and date for the meeting. Must be approved by all associations in the region. Report to Meeting Planning (360meetings@texasrealtors.com)</a:t>
            </a:r>
          </a:p>
          <a:p>
            <a:pPr algn="l">
              <a:lnSpc>
                <a:spcPts val="5759"/>
              </a:lnSpc>
            </a:pPr>
            <a:endParaRPr lang="en-US" sz="4800">
              <a:solidFill>
                <a:srgbClr val="E4ECEC"/>
              </a:solidFill>
              <a:latin typeface="Barlow Condensed"/>
              <a:ea typeface="Barlow Condensed"/>
              <a:cs typeface="Barlow Condensed"/>
              <a:sym typeface="Barlow Condensed"/>
            </a:endParaRPr>
          </a:p>
          <a:p>
            <a:pPr marL="868680" lvl="1" indent="-434340" algn="l">
              <a:lnSpc>
                <a:spcPts val="5759"/>
              </a:lnSpc>
              <a:buFont typeface="Arial"/>
              <a:buChar char="•"/>
            </a:pPr>
            <a:r>
              <a:rPr lang="en-US" sz="4800">
                <a:solidFill>
                  <a:srgbClr val="E4ECEC"/>
                </a:solidFill>
                <a:latin typeface="Barlow Condensed"/>
                <a:ea typeface="Barlow Condensed"/>
                <a:cs typeface="Barlow Condensed"/>
                <a:sym typeface="Barlow Condensed"/>
              </a:rPr>
              <a:t>Promote meeting attendance to local associations and encourage attendance.</a:t>
            </a:r>
          </a:p>
          <a:p>
            <a:pPr algn="l">
              <a:lnSpc>
                <a:spcPts val="5759"/>
              </a:lnSpc>
            </a:pPr>
            <a:endParaRPr lang="en-US" sz="4800">
              <a:solidFill>
                <a:srgbClr val="E4ECEC"/>
              </a:solidFill>
              <a:latin typeface="Barlow Condensed"/>
              <a:ea typeface="Barlow Condensed"/>
              <a:cs typeface="Barlow Condensed"/>
              <a:sym typeface="Barlow Condensed"/>
            </a:endParaRPr>
          </a:p>
          <a:p>
            <a:pPr marL="868680" lvl="1" indent="-434340" algn="l">
              <a:lnSpc>
                <a:spcPts val="5759"/>
              </a:lnSpc>
              <a:buFont typeface="Arial"/>
              <a:buChar char="•"/>
            </a:pPr>
            <a:r>
              <a:rPr lang="en-US" sz="4800">
                <a:solidFill>
                  <a:srgbClr val="E4ECEC"/>
                </a:solidFill>
                <a:latin typeface="Barlow Condensed"/>
                <a:ea typeface="Barlow Condensed"/>
                <a:cs typeface="Barlow Condensed"/>
                <a:sym typeface="Barlow Condensed"/>
              </a:rPr>
              <a:t>See Guidelines &amp; Checklist on RVP site</a:t>
            </a:r>
          </a:p>
          <a:p>
            <a:pPr marL="868680" lvl="1" indent="-434340" algn="l">
              <a:lnSpc>
                <a:spcPts val="5759"/>
              </a:lnSpc>
            </a:pPr>
            <a:endParaRPr lang="en-US" sz="4800">
              <a:solidFill>
                <a:srgbClr val="E4ECEC"/>
              </a:solidFill>
              <a:latin typeface="Barlow Condensed"/>
              <a:ea typeface="Barlow Condensed"/>
              <a:cs typeface="Barlow Condensed"/>
              <a:sym typeface="Barlow Condensed"/>
            </a:endParaRPr>
          </a:p>
        </p:txBody>
      </p:sp>
      <p:sp>
        <p:nvSpPr>
          <p:cNvPr id="5" name="Freeform 5" descr="Hands held up high during a conference"/>
          <p:cNvSpPr/>
          <p:nvPr/>
        </p:nvSpPr>
        <p:spPr>
          <a:xfrm>
            <a:off x="13776572" y="0"/>
            <a:ext cx="4521141" cy="10298712"/>
          </a:xfrm>
          <a:custGeom>
            <a:avLst/>
            <a:gdLst/>
            <a:ahLst/>
            <a:cxnLst/>
            <a:rect l="l" t="t" r="r" b="b"/>
            <a:pathLst>
              <a:path w="4521141" h="10298712">
                <a:moveTo>
                  <a:pt x="0" y="0"/>
                </a:moveTo>
                <a:lnTo>
                  <a:pt x="4521140" y="0"/>
                </a:lnTo>
                <a:lnTo>
                  <a:pt x="4521140" y="10298712"/>
                </a:lnTo>
                <a:lnTo>
                  <a:pt x="0" y="10298712"/>
                </a:lnTo>
                <a:lnTo>
                  <a:pt x="0" y="0"/>
                </a:lnTo>
                <a:close/>
              </a:path>
            </a:pathLst>
          </a:custGeom>
          <a:blipFill>
            <a:blip r:embed="rId2"/>
            <a:stretch>
              <a:fillRect l="-120846" r="-120846" b="-2"/>
            </a:stretch>
          </a:blipFill>
        </p:spPr>
        <p:txBody>
          <a:bodyPr/>
          <a:lstStyle/>
          <a:p>
            <a:endParaRPr lang="en-US"/>
          </a:p>
        </p:txBody>
      </p:sp>
      <p:sp>
        <p:nvSpPr>
          <p:cNvPr id="6" name="Freeform 6" descr="A black star with a white background  Description automatically generated"/>
          <p:cNvSpPr/>
          <p:nvPr/>
        </p:nvSpPr>
        <p:spPr>
          <a:xfrm>
            <a:off x="16687800" y="9029700"/>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B4E"/>
        </a:solidFill>
        <a:effectLst/>
      </p:bgPr>
    </p:bg>
    <p:spTree>
      <p:nvGrpSpPr>
        <p:cNvPr id="1" name=""/>
        <p:cNvGrpSpPr/>
        <p:nvPr/>
      </p:nvGrpSpPr>
      <p:grpSpPr>
        <a:xfrm>
          <a:off x="0" y="0"/>
          <a:ext cx="0" cy="0"/>
          <a:chOff x="0" y="0"/>
          <a:chExt cx="0" cy="0"/>
        </a:xfrm>
      </p:grpSpPr>
      <p:sp>
        <p:nvSpPr>
          <p:cNvPr id="2" name="Freeform 2" descr="Hands held up high during a conference"/>
          <p:cNvSpPr/>
          <p:nvPr/>
        </p:nvSpPr>
        <p:spPr>
          <a:xfrm>
            <a:off x="13776572" y="0"/>
            <a:ext cx="4521141" cy="10298712"/>
          </a:xfrm>
          <a:custGeom>
            <a:avLst/>
            <a:gdLst/>
            <a:ahLst/>
            <a:cxnLst/>
            <a:rect l="l" t="t" r="r" b="b"/>
            <a:pathLst>
              <a:path w="4521141" h="10298712">
                <a:moveTo>
                  <a:pt x="0" y="0"/>
                </a:moveTo>
                <a:lnTo>
                  <a:pt x="4521140" y="0"/>
                </a:lnTo>
                <a:lnTo>
                  <a:pt x="4521140" y="10298712"/>
                </a:lnTo>
                <a:lnTo>
                  <a:pt x="0" y="10298712"/>
                </a:lnTo>
                <a:lnTo>
                  <a:pt x="0" y="0"/>
                </a:lnTo>
                <a:close/>
              </a:path>
            </a:pathLst>
          </a:custGeom>
          <a:blipFill>
            <a:blip r:embed="rId2"/>
            <a:stretch>
              <a:fillRect l="-120846" r="-120846" b="-2"/>
            </a:stretch>
          </a:blipFill>
        </p:spPr>
        <p:txBody>
          <a:bodyPr/>
          <a:lstStyle/>
          <a:p>
            <a:endParaRPr lang="en-US"/>
          </a:p>
        </p:txBody>
      </p:sp>
      <p:sp>
        <p:nvSpPr>
          <p:cNvPr id="3" name="Freeform 3" descr="A black star with a white background  Description automatically generated"/>
          <p:cNvSpPr/>
          <p:nvPr/>
        </p:nvSpPr>
        <p:spPr>
          <a:xfrm>
            <a:off x="16687800" y="9029700"/>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
        <p:nvSpPr>
          <p:cNvPr id="4" name="Freeform 4" descr="Election 2022 | Elections | CSUSM"/>
          <p:cNvSpPr/>
          <p:nvPr/>
        </p:nvSpPr>
        <p:spPr>
          <a:xfrm>
            <a:off x="13611412" y="0"/>
            <a:ext cx="4686300" cy="10287000"/>
          </a:xfrm>
          <a:custGeom>
            <a:avLst/>
            <a:gdLst/>
            <a:ahLst/>
            <a:cxnLst/>
            <a:rect l="l" t="t" r="r" b="b"/>
            <a:pathLst>
              <a:path w="4686300" h="10287000">
                <a:moveTo>
                  <a:pt x="0" y="0"/>
                </a:moveTo>
                <a:lnTo>
                  <a:pt x="4686300" y="0"/>
                </a:lnTo>
                <a:lnTo>
                  <a:pt x="4686300" y="10287000"/>
                </a:lnTo>
                <a:lnTo>
                  <a:pt x="0" y="10287000"/>
                </a:lnTo>
                <a:lnTo>
                  <a:pt x="0" y="0"/>
                </a:lnTo>
                <a:close/>
              </a:path>
            </a:pathLst>
          </a:custGeom>
          <a:blipFill>
            <a:blip r:embed="rId4"/>
            <a:stretch>
              <a:fillRect l="-117683" r="-100190" b="-1"/>
            </a:stretch>
          </a:blipFill>
        </p:spPr>
        <p:txBody>
          <a:bodyPr/>
          <a:lstStyle/>
          <a:p>
            <a:endParaRPr lang="en-US"/>
          </a:p>
        </p:txBody>
      </p:sp>
      <p:sp>
        <p:nvSpPr>
          <p:cNvPr id="5" name="Freeform 5"/>
          <p:cNvSpPr/>
          <p:nvPr/>
        </p:nvSpPr>
        <p:spPr>
          <a:xfrm>
            <a:off x="11873577" y="8913629"/>
            <a:ext cx="1542122" cy="1236052"/>
          </a:xfrm>
          <a:custGeom>
            <a:avLst/>
            <a:gdLst/>
            <a:ahLst/>
            <a:cxnLst/>
            <a:rect l="l" t="t" r="r" b="b"/>
            <a:pathLst>
              <a:path w="1542122" h="1236052">
                <a:moveTo>
                  <a:pt x="0" y="0"/>
                </a:moveTo>
                <a:lnTo>
                  <a:pt x="1542122" y="0"/>
                </a:lnTo>
                <a:lnTo>
                  <a:pt x="1542122" y="1236052"/>
                </a:lnTo>
                <a:lnTo>
                  <a:pt x="0" y="1236052"/>
                </a:lnTo>
                <a:lnTo>
                  <a:pt x="0" y="0"/>
                </a:lnTo>
                <a:close/>
              </a:path>
            </a:pathLst>
          </a:custGeom>
          <a:blipFill>
            <a:blip r:embed="rId5"/>
            <a:stretch>
              <a:fillRect/>
            </a:stretch>
          </a:blipFill>
        </p:spPr>
        <p:txBody>
          <a:bodyPr/>
          <a:lstStyle/>
          <a:p>
            <a:endParaRPr lang="en-US"/>
          </a:p>
        </p:txBody>
      </p:sp>
      <p:sp>
        <p:nvSpPr>
          <p:cNvPr id="6" name="TextBox 6"/>
          <p:cNvSpPr txBox="1"/>
          <p:nvPr/>
        </p:nvSpPr>
        <p:spPr>
          <a:xfrm>
            <a:off x="320040" y="244212"/>
            <a:ext cx="11132820" cy="1155056"/>
          </a:xfrm>
          <a:prstGeom prst="rect">
            <a:avLst/>
          </a:prstGeom>
        </p:spPr>
        <p:txBody>
          <a:bodyPr lIns="0" tIns="0" rIns="0" bIns="0" rtlCol="0" anchor="t">
            <a:spAutoFit/>
          </a:bodyPr>
          <a:lstStyle/>
          <a:p>
            <a:pPr algn="l">
              <a:lnSpc>
                <a:spcPts val="8640"/>
              </a:lnSpc>
            </a:pPr>
            <a:r>
              <a:rPr lang="en-US" sz="7200">
                <a:solidFill>
                  <a:srgbClr val="AC9E6F"/>
                </a:solidFill>
                <a:latin typeface="Barlow Condensed Bold"/>
                <a:ea typeface="Barlow Condensed Bold"/>
                <a:cs typeface="Barlow Condensed Bold"/>
                <a:sym typeface="Barlow Condensed Bold"/>
              </a:rPr>
              <a:t>Key Responsibilities</a:t>
            </a:r>
          </a:p>
        </p:txBody>
      </p:sp>
      <p:sp>
        <p:nvSpPr>
          <p:cNvPr id="7" name="TextBox 7"/>
          <p:cNvSpPr txBox="1"/>
          <p:nvPr/>
        </p:nvSpPr>
        <p:spPr>
          <a:xfrm>
            <a:off x="777240" y="1636395"/>
            <a:ext cx="12275820" cy="1718578"/>
          </a:xfrm>
          <a:prstGeom prst="rect">
            <a:avLst/>
          </a:prstGeom>
        </p:spPr>
        <p:txBody>
          <a:bodyPr lIns="0" tIns="0" rIns="0" bIns="0" rtlCol="0" anchor="t">
            <a:spAutoFit/>
          </a:bodyPr>
          <a:lstStyle/>
          <a:p>
            <a:pPr algn="l">
              <a:lnSpc>
                <a:spcPts val="6480"/>
              </a:lnSpc>
            </a:pPr>
            <a:r>
              <a:rPr lang="en-US" sz="5400">
                <a:solidFill>
                  <a:srgbClr val="E2DDCB"/>
                </a:solidFill>
                <a:latin typeface="Barlow Condensed Bold"/>
                <a:ea typeface="Barlow Condensed Bold"/>
                <a:cs typeface="Barlow Condensed Bold"/>
                <a:sym typeface="Barlow Condensed Bold"/>
              </a:rPr>
              <a:t>Election of Regional Credentials Committee Member and Alternate</a:t>
            </a:r>
          </a:p>
        </p:txBody>
      </p:sp>
      <p:sp>
        <p:nvSpPr>
          <p:cNvPr id="8" name="TextBox 8"/>
          <p:cNvSpPr txBox="1"/>
          <p:nvPr/>
        </p:nvSpPr>
        <p:spPr>
          <a:xfrm>
            <a:off x="548640" y="3774414"/>
            <a:ext cx="12733020" cy="5615166"/>
          </a:xfrm>
          <a:prstGeom prst="rect">
            <a:avLst/>
          </a:prstGeom>
        </p:spPr>
        <p:txBody>
          <a:bodyPr lIns="0" tIns="0" rIns="0" bIns="0" rtlCol="0" anchor="t">
            <a:spAutoFit/>
          </a:bodyPr>
          <a:lstStyle/>
          <a:p>
            <a:pPr marL="835989" lvl="1" indent="-417995" algn="l">
              <a:lnSpc>
                <a:spcPts val="5543"/>
              </a:lnSpc>
              <a:buFont typeface="Arial"/>
              <a:buChar char="•"/>
            </a:pPr>
            <a:r>
              <a:rPr lang="en-US" sz="4619">
                <a:solidFill>
                  <a:srgbClr val="E4ECEC"/>
                </a:solidFill>
                <a:latin typeface="Barlow Condensed"/>
                <a:ea typeface="Barlow Condensed"/>
                <a:cs typeface="Barlow Condensed"/>
                <a:sym typeface="Barlow Condensed"/>
              </a:rPr>
              <a:t>RVPs facilitate the election of Member and Alternate for your region. RVP discretion.</a:t>
            </a:r>
          </a:p>
          <a:p>
            <a:pPr marL="835989" lvl="1" indent="-417995" algn="l">
              <a:lnSpc>
                <a:spcPts val="5543"/>
              </a:lnSpc>
              <a:buFont typeface="Arial"/>
              <a:buChar char="•"/>
            </a:pPr>
            <a:r>
              <a:rPr lang="en-US" sz="4619">
                <a:solidFill>
                  <a:srgbClr val="E4ECEC"/>
                </a:solidFill>
                <a:latin typeface="Barlow Condensed"/>
                <a:ea typeface="Barlow Condensed"/>
                <a:cs typeface="Barlow Condensed"/>
                <a:sym typeface="Barlow Condensed"/>
              </a:rPr>
              <a:t>“Elected directors in each Region elect one REALTOR® Member who holds Primary REALTOR® Membership in a Member Board in that respective Region to serve as an elected Credentials Committee member.”</a:t>
            </a:r>
          </a:p>
          <a:p>
            <a:pPr marL="835989" lvl="1" indent="-417995" algn="l">
              <a:lnSpc>
                <a:spcPts val="5543"/>
              </a:lnSpc>
              <a:buFont typeface="Arial"/>
              <a:buChar char="•"/>
            </a:pPr>
            <a:r>
              <a:rPr lang="en-US" sz="4619">
                <a:solidFill>
                  <a:srgbClr val="E4ECEC"/>
                </a:solidFill>
                <a:latin typeface="Barlow Condensed"/>
                <a:ea typeface="Barlow Condensed"/>
                <a:cs typeface="Barlow Condensed"/>
                <a:sym typeface="Barlow Condensed"/>
              </a:rPr>
              <a:t>Eligibility &amp; Resources</a:t>
            </a:r>
          </a:p>
          <a:p>
            <a:pPr marL="835989" lvl="1" indent="-417995" algn="l">
              <a:lnSpc>
                <a:spcPts val="5543"/>
              </a:lnSpc>
              <a:buFont typeface="Arial"/>
              <a:buChar char="•"/>
            </a:pPr>
            <a:r>
              <a:rPr lang="en-US" sz="4619">
                <a:solidFill>
                  <a:srgbClr val="E4ECEC"/>
                </a:solidFill>
                <a:latin typeface="Barlow Condensed"/>
                <a:ea typeface="Barlow Condensed"/>
                <a:cs typeface="Barlow Condensed"/>
                <a:sym typeface="Barlow Condensed"/>
              </a:rPr>
              <a:t>Texas REALTORS® will assist.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B8222F"/>
        </a:solidFill>
        <a:effectLst/>
      </p:bgPr>
    </p:bg>
    <p:spTree>
      <p:nvGrpSpPr>
        <p:cNvPr id="1" name=""/>
        <p:cNvGrpSpPr/>
        <p:nvPr/>
      </p:nvGrpSpPr>
      <p:grpSpPr>
        <a:xfrm>
          <a:off x="0" y="0"/>
          <a:ext cx="0" cy="0"/>
          <a:chOff x="0" y="0"/>
          <a:chExt cx="0" cy="0"/>
        </a:xfrm>
      </p:grpSpPr>
      <p:sp>
        <p:nvSpPr>
          <p:cNvPr id="2" name="TextBox 2"/>
          <p:cNvSpPr txBox="1"/>
          <p:nvPr/>
        </p:nvSpPr>
        <p:spPr>
          <a:xfrm>
            <a:off x="107229" y="2247900"/>
            <a:ext cx="17977881" cy="7309693"/>
          </a:xfrm>
          <a:prstGeom prst="rect">
            <a:avLst/>
          </a:prstGeom>
        </p:spPr>
        <p:txBody>
          <a:bodyPr wrap="square" lIns="0" tIns="0" rIns="0" bIns="0" rtlCol="0" anchor="t">
            <a:spAutoFit/>
          </a:bodyPr>
          <a:lstStyle/>
          <a:p>
            <a:pPr marL="579332" lvl="1" indent="-289666" algn="l">
              <a:lnSpc>
                <a:spcPts val="3841"/>
              </a:lnSpc>
              <a:buFont typeface="Arial"/>
              <a:buChar char="•"/>
            </a:pPr>
            <a:r>
              <a:rPr lang="en-US" sz="3600">
                <a:solidFill>
                  <a:srgbClr val="E4ECEC"/>
                </a:solidFill>
                <a:latin typeface="Barlow Condensed"/>
                <a:ea typeface="Barlow Condensed"/>
                <a:cs typeface="Barlow Condensed"/>
                <a:sym typeface="Barlow Condensed"/>
              </a:rPr>
              <a:t>Must be a REALTOR® member in good standing with their Member Board(s), Texas REALTORS®, and the NATIONAL ASSOCIATION OF REALTORS® (NAR);  </a:t>
            </a:r>
          </a:p>
          <a:p>
            <a:pPr marL="579332" lvl="1" indent="-289666" algn="l">
              <a:lnSpc>
                <a:spcPts val="3841"/>
              </a:lnSpc>
              <a:buFont typeface="Arial"/>
              <a:buChar char="•"/>
            </a:pPr>
            <a:r>
              <a:rPr lang="en-US" sz="3600">
                <a:solidFill>
                  <a:srgbClr val="E4ECEC"/>
                </a:solidFill>
                <a:latin typeface="Barlow Condensed"/>
                <a:ea typeface="Barlow Condensed"/>
                <a:cs typeface="Barlow Condensed"/>
                <a:sym typeface="Barlow Condensed"/>
              </a:rPr>
              <a:t>Cannot serve consecutive full two-year terms as a Committee Member;  </a:t>
            </a:r>
          </a:p>
          <a:p>
            <a:pPr marL="579332" lvl="1" indent="-289666" algn="l">
              <a:lnSpc>
                <a:spcPts val="3841"/>
              </a:lnSpc>
              <a:buFont typeface="Arial"/>
              <a:buChar char="•"/>
            </a:pPr>
            <a:r>
              <a:rPr lang="en-US" sz="3600">
                <a:solidFill>
                  <a:srgbClr val="E4ECEC"/>
                </a:solidFill>
                <a:latin typeface="Barlow Condensed"/>
                <a:ea typeface="Barlow Condensed"/>
                <a:cs typeface="Barlow Condensed"/>
                <a:sym typeface="Barlow Condensed"/>
              </a:rPr>
              <a:t>Cannot have received formal discipline from the Texas Real Estate Commission for a violation that falls under Section 535.191(d) or (e) of the Texas Real Estate Commission rules within seven (7) years preceding the date of the election; </a:t>
            </a:r>
          </a:p>
          <a:p>
            <a:pPr marL="579332" lvl="1" indent="-289666" algn="l">
              <a:lnSpc>
                <a:spcPts val="3841"/>
              </a:lnSpc>
              <a:buFont typeface="Arial"/>
              <a:buChar char="•"/>
            </a:pPr>
            <a:r>
              <a:rPr lang="en-US" sz="3600">
                <a:solidFill>
                  <a:srgbClr val="E4ECEC"/>
                </a:solidFill>
                <a:latin typeface="Barlow Condensed"/>
                <a:ea typeface="Barlow Condensed"/>
                <a:cs typeface="Barlow Condensed"/>
                <a:sym typeface="Barlow Condensed"/>
              </a:rPr>
              <a:t>Cannot have been found in violation of NAR’s Code of Ethics within three (3) years preceding the date of the election;  </a:t>
            </a:r>
          </a:p>
          <a:p>
            <a:pPr marL="579332" lvl="1" indent="-289666" algn="l">
              <a:lnSpc>
                <a:spcPts val="3841"/>
              </a:lnSpc>
              <a:buFont typeface="Arial"/>
              <a:buChar char="•"/>
            </a:pPr>
            <a:r>
              <a:rPr lang="en-US" sz="3600">
                <a:solidFill>
                  <a:srgbClr val="E4ECEC"/>
                </a:solidFill>
                <a:latin typeface="Barlow Condensed"/>
                <a:ea typeface="Barlow Condensed"/>
                <a:cs typeface="Barlow Condensed"/>
                <a:sym typeface="Barlow Condensed"/>
              </a:rPr>
              <a:t>Must have attended four (4) out of the last six (6) annual Texas REALTORS® meetings as set forth in Article VIII of the Texas REALTORS® Bylaws;</a:t>
            </a:r>
          </a:p>
          <a:p>
            <a:pPr marL="579332" lvl="1" indent="-289666" algn="l">
              <a:lnSpc>
                <a:spcPts val="3841"/>
              </a:lnSpc>
              <a:buFont typeface="Arial"/>
              <a:buChar char="•"/>
            </a:pPr>
            <a:r>
              <a:rPr lang="en-US" sz="3600">
                <a:solidFill>
                  <a:srgbClr val="E4ECEC"/>
                </a:solidFill>
                <a:latin typeface="Barlow Condensed"/>
                <a:ea typeface="Barlow Condensed"/>
                <a:cs typeface="Barlow Condensed"/>
                <a:sym typeface="Barlow Condensed"/>
              </a:rPr>
              <a:t>Must have participated in Texas REALTORS® activities (e.g., served as a Texas REALTORS® Director, Committee/Task Forces participation, etc.) in the last three (3) years; </a:t>
            </a:r>
          </a:p>
          <a:p>
            <a:pPr marL="579332" lvl="1" indent="-289666" algn="l">
              <a:lnSpc>
                <a:spcPts val="3841"/>
              </a:lnSpc>
              <a:buFont typeface="Arial"/>
              <a:buChar char="•"/>
            </a:pPr>
            <a:r>
              <a:rPr lang="en-US" sz="3600">
                <a:solidFill>
                  <a:srgbClr val="E4ECEC"/>
                </a:solidFill>
                <a:latin typeface="Barlow Condensed"/>
                <a:ea typeface="Barlow Condensed"/>
                <a:cs typeface="Barlow Condensed"/>
                <a:sym typeface="Barlow Condensed"/>
              </a:rPr>
              <a:t>Must have done at least one of the following: a. served at least one (1) year on their local Board of Directors; served at least one (1) year on the board of a qualified Institute, Society or Council affiliated with the National Association of REALTORS®; or  b. served at least one (1) term as Regional Vice President of Texas REALTORS®. </a:t>
            </a:r>
          </a:p>
        </p:txBody>
      </p:sp>
      <p:sp>
        <p:nvSpPr>
          <p:cNvPr id="6" name="Freeform 6"/>
          <p:cNvSpPr/>
          <p:nvPr/>
        </p:nvSpPr>
        <p:spPr>
          <a:xfrm>
            <a:off x="16230600" y="9639300"/>
            <a:ext cx="1854510" cy="510381"/>
          </a:xfrm>
          <a:custGeom>
            <a:avLst/>
            <a:gdLst/>
            <a:ahLst/>
            <a:cxnLst/>
            <a:rect l="l" t="t" r="r" b="b"/>
            <a:pathLst>
              <a:path w="2294209" h="650279">
                <a:moveTo>
                  <a:pt x="0" y="0"/>
                </a:moveTo>
                <a:lnTo>
                  <a:pt x="2294209" y="0"/>
                </a:lnTo>
                <a:lnTo>
                  <a:pt x="2294209" y="650279"/>
                </a:lnTo>
                <a:lnTo>
                  <a:pt x="0" y="650279"/>
                </a:lnTo>
                <a:lnTo>
                  <a:pt x="0" y="0"/>
                </a:lnTo>
                <a:close/>
              </a:path>
            </a:pathLst>
          </a:custGeom>
          <a:blipFill>
            <a:blip r:embed="rId2"/>
            <a:stretch>
              <a:fillRect/>
            </a:stretch>
          </a:blipFill>
        </p:spPr>
        <p:txBody>
          <a:bodyPr/>
          <a:lstStyle/>
          <a:p>
            <a:endParaRPr lang="en-US"/>
          </a:p>
        </p:txBody>
      </p:sp>
      <p:sp>
        <p:nvSpPr>
          <p:cNvPr id="7" name="TextBox 7"/>
          <p:cNvSpPr txBox="1"/>
          <p:nvPr/>
        </p:nvSpPr>
        <p:spPr>
          <a:xfrm>
            <a:off x="107229" y="-9667"/>
            <a:ext cx="11132820" cy="1155056"/>
          </a:xfrm>
          <a:prstGeom prst="rect">
            <a:avLst/>
          </a:prstGeom>
        </p:spPr>
        <p:txBody>
          <a:bodyPr lIns="0" tIns="0" rIns="0" bIns="0" rtlCol="0" anchor="t">
            <a:spAutoFit/>
          </a:bodyPr>
          <a:lstStyle/>
          <a:p>
            <a:pPr algn="l">
              <a:lnSpc>
                <a:spcPts val="8640"/>
              </a:lnSpc>
            </a:pPr>
            <a:r>
              <a:rPr lang="en-US" sz="7200">
                <a:solidFill>
                  <a:srgbClr val="002B4E"/>
                </a:solidFill>
                <a:latin typeface="Barlow Condensed Bold"/>
                <a:ea typeface="Barlow Condensed Bold"/>
                <a:cs typeface="Barlow Condensed Bold"/>
                <a:sym typeface="Barlow Condensed Bold"/>
              </a:rPr>
              <a:t>Key Responsibilities</a:t>
            </a:r>
          </a:p>
        </p:txBody>
      </p:sp>
      <p:sp>
        <p:nvSpPr>
          <p:cNvPr id="8" name="TextBox 8"/>
          <p:cNvSpPr txBox="1"/>
          <p:nvPr/>
        </p:nvSpPr>
        <p:spPr>
          <a:xfrm>
            <a:off x="381000" y="1145389"/>
            <a:ext cx="12275820" cy="763671"/>
          </a:xfrm>
          <a:prstGeom prst="rect">
            <a:avLst/>
          </a:prstGeom>
        </p:spPr>
        <p:txBody>
          <a:bodyPr lIns="0" tIns="0" rIns="0" bIns="0" rtlCol="0" anchor="t">
            <a:spAutoFit/>
          </a:bodyPr>
          <a:lstStyle/>
          <a:p>
            <a:pPr algn="l">
              <a:lnSpc>
                <a:spcPts val="6480"/>
              </a:lnSpc>
            </a:pPr>
            <a:r>
              <a:rPr lang="en-US" sz="5400" dirty="0">
                <a:solidFill>
                  <a:srgbClr val="CDD9D5"/>
                </a:solidFill>
                <a:latin typeface="Barlow Condensed Bold"/>
                <a:ea typeface="Barlow Condensed Bold"/>
                <a:cs typeface="Barlow Condensed Bold"/>
                <a:sym typeface="Barlow Condensed Bold"/>
              </a:rPr>
              <a:t>Credentials Committee Eligibility Criteria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B4E"/>
        </a:solidFill>
        <a:effectLst/>
      </p:bgPr>
    </p:bg>
    <p:spTree>
      <p:nvGrpSpPr>
        <p:cNvPr id="1" name=""/>
        <p:cNvGrpSpPr/>
        <p:nvPr/>
      </p:nvGrpSpPr>
      <p:grpSpPr>
        <a:xfrm>
          <a:off x="0" y="0"/>
          <a:ext cx="0" cy="0"/>
          <a:chOff x="0" y="0"/>
          <a:chExt cx="0" cy="0"/>
        </a:xfrm>
      </p:grpSpPr>
      <p:sp>
        <p:nvSpPr>
          <p:cNvPr id="2" name="TextBox 2"/>
          <p:cNvSpPr txBox="1"/>
          <p:nvPr/>
        </p:nvSpPr>
        <p:spPr>
          <a:xfrm>
            <a:off x="320040" y="244212"/>
            <a:ext cx="11132820" cy="1155056"/>
          </a:xfrm>
          <a:prstGeom prst="rect">
            <a:avLst/>
          </a:prstGeom>
        </p:spPr>
        <p:txBody>
          <a:bodyPr lIns="0" tIns="0" rIns="0" bIns="0" rtlCol="0" anchor="t">
            <a:spAutoFit/>
          </a:bodyPr>
          <a:lstStyle/>
          <a:p>
            <a:pPr algn="l">
              <a:lnSpc>
                <a:spcPts val="8640"/>
              </a:lnSpc>
            </a:pPr>
            <a:r>
              <a:rPr lang="en-US" sz="7200">
                <a:solidFill>
                  <a:srgbClr val="E4ECEC"/>
                </a:solidFill>
                <a:latin typeface="Barlow Condensed Bold"/>
                <a:ea typeface="Barlow Condensed Bold"/>
                <a:cs typeface="Barlow Condensed Bold"/>
                <a:sym typeface="Barlow Condensed Bold"/>
              </a:rPr>
              <a:t>Attendance &amp; Travel Policy</a:t>
            </a:r>
          </a:p>
        </p:txBody>
      </p:sp>
      <p:sp>
        <p:nvSpPr>
          <p:cNvPr id="3" name="TextBox 3"/>
          <p:cNvSpPr txBox="1"/>
          <p:nvPr/>
        </p:nvSpPr>
        <p:spPr>
          <a:xfrm>
            <a:off x="879275" y="2415122"/>
            <a:ext cx="11674226" cy="1001580"/>
          </a:xfrm>
          <a:prstGeom prst="rect">
            <a:avLst/>
          </a:prstGeom>
        </p:spPr>
        <p:txBody>
          <a:bodyPr lIns="0" tIns="0" rIns="0" bIns="0" rtlCol="0" anchor="t">
            <a:spAutoFit/>
          </a:bodyPr>
          <a:lstStyle/>
          <a:p>
            <a:pPr algn="l">
              <a:lnSpc>
                <a:spcPts val="6507"/>
              </a:lnSpc>
            </a:pPr>
            <a:r>
              <a:rPr lang="en-US" sz="5423">
                <a:solidFill>
                  <a:srgbClr val="FFF0C3"/>
                </a:solidFill>
                <a:latin typeface="Barlow Condensed Bold"/>
                <a:ea typeface="Barlow Condensed Bold"/>
                <a:cs typeface="Barlow Condensed Bold"/>
                <a:sym typeface="Barlow Condensed Bold"/>
              </a:rPr>
              <a:t>Executive Board Meetings (mandatory)</a:t>
            </a:r>
          </a:p>
        </p:txBody>
      </p:sp>
      <p:sp>
        <p:nvSpPr>
          <p:cNvPr id="4" name="TextBox 4"/>
          <p:cNvSpPr txBox="1"/>
          <p:nvPr/>
        </p:nvSpPr>
        <p:spPr>
          <a:xfrm>
            <a:off x="2129123" y="3654863"/>
            <a:ext cx="10741610" cy="5734717"/>
          </a:xfrm>
          <a:prstGeom prst="rect">
            <a:avLst/>
          </a:prstGeom>
        </p:spPr>
        <p:txBody>
          <a:bodyPr lIns="0" tIns="0" rIns="0" bIns="0" rtlCol="0" anchor="t">
            <a:spAutoFit/>
          </a:bodyPr>
          <a:lstStyle/>
          <a:p>
            <a:pPr marL="981461" lvl="1" indent="-490731" algn="l">
              <a:lnSpc>
                <a:spcPts val="6507"/>
              </a:lnSpc>
              <a:buFont typeface="Arial"/>
              <a:buChar char="•"/>
            </a:pPr>
            <a:r>
              <a:rPr lang="en-US" sz="5423">
                <a:solidFill>
                  <a:srgbClr val="FFF0C3"/>
                </a:solidFill>
                <a:latin typeface="Barlow Condensed"/>
                <a:ea typeface="Barlow Condensed"/>
                <a:cs typeface="Barlow Condensed"/>
                <a:sym typeface="Barlow Condensed"/>
              </a:rPr>
              <a:t>Winter Meeting (February)</a:t>
            </a:r>
          </a:p>
          <a:p>
            <a:pPr marL="981461" lvl="1" indent="-490731" algn="l">
              <a:lnSpc>
                <a:spcPts val="6507"/>
              </a:lnSpc>
              <a:buFont typeface="Arial"/>
              <a:buChar char="•"/>
            </a:pPr>
            <a:r>
              <a:rPr lang="en-US" sz="5423">
                <a:solidFill>
                  <a:srgbClr val="FFF0C3"/>
                </a:solidFill>
                <a:latin typeface="Barlow Condensed"/>
                <a:ea typeface="Barlow Condensed"/>
                <a:cs typeface="Barlow Condensed"/>
                <a:sym typeface="Barlow Condensed"/>
              </a:rPr>
              <a:t>June Zoom Meeting</a:t>
            </a:r>
          </a:p>
          <a:p>
            <a:pPr marL="981461" lvl="1" indent="-490731" algn="l">
              <a:lnSpc>
                <a:spcPts val="6507"/>
              </a:lnSpc>
              <a:buFont typeface="Arial"/>
              <a:buChar char="•"/>
            </a:pPr>
            <a:r>
              <a:rPr lang="en-US" sz="5423">
                <a:solidFill>
                  <a:srgbClr val="FFF0C3"/>
                </a:solidFill>
                <a:latin typeface="Barlow Condensed"/>
                <a:ea typeface="Barlow Condensed"/>
                <a:cs typeface="Barlow Condensed"/>
                <a:sym typeface="Barlow Condensed"/>
              </a:rPr>
              <a:t>Budget Review (August)</a:t>
            </a:r>
          </a:p>
          <a:p>
            <a:pPr marL="981461" lvl="1" indent="-490731" algn="l">
              <a:lnSpc>
                <a:spcPts val="6507"/>
              </a:lnSpc>
              <a:buFont typeface="Arial"/>
              <a:buChar char="•"/>
            </a:pPr>
            <a:r>
              <a:rPr lang="en-US" sz="5423">
                <a:solidFill>
                  <a:srgbClr val="FFF0C3"/>
                </a:solidFill>
                <a:latin typeface="Barlow Condensed"/>
                <a:ea typeface="Barlow Condensed"/>
                <a:cs typeface="Barlow Condensed"/>
                <a:sym typeface="Barlow Condensed"/>
              </a:rPr>
              <a:t>Conference (August/September)</a:t>
            </a:r>
          </a:p>
          <a:p>
            <a:pPr marL="981461" lvl="1" indent="-490731" algn="l">
              <a:lnSpc>
                <a:spcPts val="6507"/>
              </a:lnSpc>
              <a:buFont typeface="Arial"/>
              <a:buChar char="•"/>
            </a:pPr>
            <a:r>
              <a:rPr lang="en-US" sz="5423">
                <a:solidFill>
                  <a:srgbClr val="FFF0C3"/>
                </a:solidFill>
                <a:latin typeface="Barlow Condensed"/>
                <a:ea typeface="Barlow Condensed"/>
                <a:cs typeface="Barlow Condensed"/>
                <a:sym typeface="Barlow Condensed"/>
              </a:rPr>
              <a:t>December Zoom Meeting</a:t>
            </a:r>
          </a:p>
          <a:p>
            <a:pPr marL="981461" lvl="1" indent="-490731" algn="l">
              <a:lnSpc>
                <a:spcPts val="6507"/>
              </a:lnSpc>
            </a:pPr>
            <a:endParaRPr lang="en-US" sz="5423">
              <a:solidFill>
                <a:srgbClr val="FFF0C3"/>
              </a:solidFill>
              <a:latin typeface="Barlow Condensed"/>
              <a:ea typeface="Barlow Condensed"/>
              <a:cs typeface="Barlow Condensed"/>
              <a:sym typeface="Barlow Condensed"/>
            </a:endParaRPr>
          </a:p>
          <a:p>
            <a:pPr marL="981461" lvl="1" indent="-490731" algn="l">
              <a:lnSpc>
                <a:spcPts val="6507"/>
              </a:lnSpc>
            </a:pPr>
            <a:endParaRPr lang="en-US" sz="5423">
              <a:solidFill>
                <a:srgbClr val="FFF0C3"/>
              </a:solidFill>
              <a:latin typeface="Barlow Condensed"/>
              <a:ea typeface="Barlow Condensed"/>
              <a:cs typeface="Barlow Condensed"/>
              <a:sym typeface="Barlow Condensed"/>
            </a:endParaRPr>
          </a:p>
        </p:txBody>
      </p:sp>
      <p:sp>
        <p:nvSpPr>
          <p:cNvPr id="5" name="Freeform 5" descr="Airplane taking off with city lights in background"/>
          <p:cNvSpPr/>
          <p:nvPr/>
        </p:nvSpPr>
        <p:spPr>
          <a:xfrm>
            <a:off x="13776572" y="0"/>
            <a:ext cx="4521141" cy="10298712"/>
          </a:xfrm>
          <a:custGeom>
            <a:avLst/>
            <a:gdLst/>
            <a:ahLst/>
            <a:cxnLst/>
            <a:rect l="l" t="t" r="r" b="b"/>
            <a:pathLst>
              <a:path w="4521141" h="10298712">
                <a:moveTo>
                  <a:pt x="0" y="0"/>
                </a:moveTo>
                <a:lnTo>
                  <a:pt x="4521140" y="0"/>
                </a:lnTo>
                <a:lnTo>
                  <a:pt x="4521140" y="10298712"/>
                </a:lnTo>
                <a:lnTo>
                  <a:pt x="0" y="10298712"/>
                </a:lnTo>
                <a:lnTo>
                  <a:pt x="0" y="0"/>
                </a:lnTo>
                <a:close/>
              </a:path>
            </a:pathLst>
          </a:custGeom>
          <a:blipFill>
            <a:blip r:embed="rId2"/>
            <a:stretch>
              <a:fillRect l="-152479" r="-152480"/>
            </a:stretch>
          </a:blipFill>
        </p:spPr>
        <p:txBody>
          <a:bodyPr/>
          <a:lstStyle/>
          <a:p>
            <a:endParaRPr lang="en-US"/>
          </a:p>
        </p:txBody>
      </p:sp>
      <p:sp>
        <p:nvSpPr>
          <p:cNvPr id="6" name="TextBox 6"/>
          <p:cNvSpPr txBox="1"/>
          <p:nvPr/>
        </p:nvSpPr>
        <p:spPr>
          <a:xfrm>
            <a:off x="1094740" y="1457144"/>
            <a:ext cx="10849554" cy="527775"/>
          </a:xfrm>
          <a:prstGeom prst="rect">
            <a:avLst/>
          </a:prstGeom>
        </p:spPr>
        <p:txBody>
          <a:bodyPr lIns="0" tIns="0" rIns="0" bIns="0" rtlCol="0" anchor="t">
            <a:spAutoFit/>
          </a:bodyPr>
          <a:lstStyle/>
          <a:p>
            <a:pPr algn="l">
              <a:lnSpc>
                <a:spcPts val="3600"/>
              </a:lnSpc>
            </a:pPr>
            <a:r>
              <a:rPr lang="en-US" sz="3000">
                <a:solidFill>
                  <a:srgbClr val="E4ECEC"/>
                </a:solidFill>
                <a:latin typeface="Barlow Condensed"/>
                <a:ea typeface="Barlow Condensed"/>
                <a:cs typeface="Barlow Condensed"/>
                <a:sym typeface="Barlow Condensed"/>
              </a:rPr>
              <a:t>See Page 8 for policy specific to Regional Vice Presidents</a:t>
            </a:r>
          </a:p>
        </p:txBody>
      </p:sp>
      <p:sp>
        <p:nvSpPr>
          <p:cNvPr id="7" name="TextBox 7"/>
          <p:cNvSpPr txBox="1"/>
          <p:nvPr/>
        </p:nvSpPr>
        <p:spPr>
          <a:xfrm>
            <a:off x="9719504" y="8790175"/>
            <a:ext cx="3649592" cy="1451104"/>
          </a:xfrm>
          <a:prstGeom prst="rect">
            <a:avLst/>
          </a:prstGeom>
        </p:spPr>
        <p:txBody>
          <a:bodyPr lIns="0" tIns="0" rIns="0" bIns="0" rtlCol="0" anchor="t">
            <a:spAutoFit/>
          </a:bodyPr>
          <a:lstStyle/>
          <a:p>
            <a:pPr algn="ctr">
              <a:lnSpc>
                <a:spcPts val="3600"/>
              </a:lnSpc>
            </a:pPr>
            <a:r>
              <a:rPr lang="en-US" sz="3000">
                <a:solidFill>
                  <a:srgbClr val="E4ECEC"/>
                </a:solidFill>
                <a:latin typeface="Barlow Condensed"/>
                <a:ea typeface="Barlow Condensed"/>
                <a:cs typeface="Barlow Condensed"/>
                <a:sym typeface="Barlow Condensed"/>
              </a:rPr>
              <a:t>See the three-year calendar under Events tab at TexasRealEstate.com</a:t>
            </a:r>
          </a:p>
        </p:txBody>
      </p:sp>
      <p:sp>
        <p:nvSpPr>
          <p:cNvPr id="8" name="Freeform 8" descr="A black star with a white background  Description automatically generated"/>
          <p:cNvSpPr/>
          <p:nvPr/>
        </p:nvSpPr>
        <p:spPr>
          <a:xfrm>
            <a:off x="320040" y="8965262"/>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2B4E"/>
        </a:solidFill>
        <a:effectLst/>
      </p:bgPr>
    </p:bg>
    <p:spTree>
      <p:nvGrpSpPr>
        <p:cNvPr id="1" name=""/>
        <p:cNvGrpSpPr/>
        <p:nvPr/>
      </p:nvGrpSpPr>
      <p:grpSpPr>
        <a:xfrm>
          <a:off x="0" y="0"/>
          <a:ext cx="0" cy="0"/>
          <a:chOff x="0" y="0"/>
          <a:chExt cx="0" cy="0"/>
        </a:xfrm>
      </p:grpSpPr>
      <p:sp>
        <p:nvSpPr>
          <p:cNvPr id="2" name="TextBox 2"/>
          <p:cNvSpPr txBox="1"/>
          <p:nvPr/>
        </p:nvSpPr>
        <p:spPr>
          <a:xfrm>
            <a:off x="320040" y="244212"/>
            <a:ext cx="11132820" cy="1155056"/>
          </a:xfrm>
          <a:prstGeom prst="rect">
            <a:avLst/>
          </a:prstGeom>
        </p:spPr>
        <p:txBody>
          <a:bodyPr lIns="0" tIns="0" rIns="0" bIns="0" rtlCol="0" anchor="t">
            <a:spAutoFit/>
          </a:bodyPr>
          <a:lstStyle/>
          <a:p>
            <a:pPr algn="l">
              <a:lnSpc>
                <a:spcPts val="8640"/>
              </a:lnSpc>
            </a:pPr>
            <a:r>
              <a:rPr lang="en-US" sz="7200">
                <a:solidFill>
                  <a:srgbClr val="E4ECEC"/>
                </a:solidFill>
                <a:latin typeface="Barlow Condensed Bold"/>
                <a:ea typeface="Barlow Condensed Bold"/>
                <a:cs typeface="Barlow Condensed Bold"/>
                <a:sym typeface="Barlow Condensed Bold"/>
              </a:rPr>
              <a:t>Attendance &amp; Travel Policy</a:t>
            </a:r>
          </a:p>
        </p:txBody>
      </p:sp>
      <p:sp>
        <p:nvSpPr>
          <p:cNvPr id="3" name="TextBox 3"/>
          <p:cNvSpPr txBox="1"/>
          <p:nvPr/>
        </p:nvSpPr>
        <p:spPr>
          <a:xfrm>
            <a:off x="777240" y="1988820"/>
            <a:ext cx="10332720" cy="878057"/>
          </a:xfrm>
          <a:prstGeom prst="rect">
            <a:avLst/>
          </a:prstGeom>
        </p:spPr>
        <p:txBody>
          <a:bodyPr lIns="0" tIns="0" rIns="0" bIns="0" rtlCol="0" anchor="t">
            <a:spAutoFit/>
          </a:bodyPr>
          <a:lstStyle/>
          <a:p>
            <a:pPr algn="l">
              <a:lnSpc>
                <a:spcPts val="5759"/>
              </a:lnSpc>
            </a:pPr>
            <a:r>
              <a:rPr lang="en-US" sz="4800">
                <a:solidFill>
                  <a:srgbClr val="FFF0C3"/>
                </a:solidFill>
                <a:latin typeface="Barlow Condensed Bold"/>
                <a:ea typeface="Barlow Condensed Bold"/>
                <a:cs typeface="Barlow Condensed Bold"/>
                <a:sym typeface="Barlow Condensed Bold"/>
              </a:rPr>
              <a:t>Other Meetings</a:t>
            </a:r>
          </a:p>
        </p:txBody>
      </p:sp>
      <p:sp>
        <p:nvSpPr>
          <p:cNvPr id="4" name="TextBox 4"/>
          <p:cNvSpPr txBox="1"/>
          <p:nvPr/>
        </p:nvSpPr>
        <p:spPr>
          <a:xfrm>
            <a:off x="1496321" y="3252019"/>
            <a:ext cx="11358558" cy="4324300"/>
          </a:xfrm>
          <a:prstGeom prst="rect">
            <a:avLst/>
          </a:prstGeom>
        </p:spPr>
        <p:txBody>
          <a:bodyPr lIns="0" tIns="0" rIns="0" bIns="0" rtlCol="0" anchor="t">
            <a:spAutoFit/>
          </a:bodyPr>
          <a:lstStyle/>
          <a:p>
            <a:pPr marL="1037832" lvl="1" indent="-518916" algn="l">
              <a:lnSpc>
                <a:spcPts val="6881"/>
              </a:lnSpc>
              <a:buFont typeface="Arial"/>
              <a:buChar char="•"/>
            </a:pPr>
            <a:r>
              <a:rPr lang="en-US" sz="5734">
                <a:solidFill>
                  <a:srgbClr val="E4ECEC"/>
                </a:solidFill>
                <a:latin typeface="Barlow Condensed"/>
                <a:ea typeface="Barlow Condensed"/>
                <a:cs typeface="Barlow Condensed"/>
                <a:sym typeface="Barlow Condensed"/>
              </a:rPr>
              <a:t>Specially-called meetings</a:t>
            </a:r>
          </a:p>
          <a:p>
            <a:pPr marL="1037832" lvl="1" indent="-518916" algn="l">
              <a:lnSpc>
                <a:spcPts val="6881"/>
              </a:lnSpc>
              <a:buFont typeface="Arial"/>
              <a:buChar char="•"/>
            </a:pPr>
            <a:r>
              <a:rPr lang="en-US" sz="5734">
                <a:solidFill>
                  <a:srgbClr val="E4ECEC"/>
                </a:solidFill>
                <a:latin typeface="Barlow Condensed"/>
                <a:ea typeface="Barlow Condensed"/>
                <a:cs typeface="Barlow Condensed"/>
                <a:sym typeface="Barlow Condensed"/>
              </a:rPr>
              <a:t>Texas REALTORS® Leadership Summit (formerly BOLC) (Does not include REALTOR® Party Training) </a:t>
            </a:r>
          </a:p>
          <a:p>
            <a:pPr marL="1037832" lvl="1" indent="-518916" algn="l">
              <a:lnSpc>
                <a:spcPts val="6881"/>
              </a:lnSpc>
              <a:buFont typeface="Arial"/>
              <a:buChar char="•"/>
            </a:pPr>
            <a:r>
              <a:rPr lang="en-US" sz="5734">
                <a:solidFill>
                  <a:srgbClr val="E4ECEC"/>
                </a:solidFill>
                <a:latin typeface="Barlow Condensed"/>
                <a:ea typeface="Barlow Condensed"/>
                <a:cs typeface="Barlow Condensed"/>
                <a:sym typeface="Barlow Condensed"/>
              </a:rPr>
              <a:t>Regional meetings</a:t>
            </a:r>
          </a:p>
        </p:txBody>
      </p:sp>
      <p:sp>
        <p:nvSpPr>
          <p:cNvPr id="5" name="Freeform 5" descr="Airplane taking off with city lights in background"/>
          <p:cNvSpPr/>
          <p:nvPr/>
        </p:nvSpPr>
        <p:spPr>
          <a:xfrm>
            <a:off x="13776572" y="0"/>
            <a:ext cx="4521141" cy="10298712"/>
          </a:xfrm>
          <a:custGeom>
            <a:avLst/>
            <a:gdLst/>
            <a:ahLst/>
            <a:cxnLst/>
            <a:rect l="l" t="t" r="r" b="b"/>
            <a:pathLst>
              <a:path w="4521141" h="10298712">
                <a:moveTo>
                  <a:pt x="0" y="0"/>
                </a:moveTo>
                <a:lnTo>
                  <a:pt x="4521140" y="0"/>
                </a:lnTo>
                <a:lnTo>
                  <a:pt x="4521140" y="10298712"/>
                </a:lnTo>
                <a:lnTo>
                  <a:pt x="0" y="10298712"/>
                </a:lnTo>
                <a:lnTo>
                  <a:pt x="0" y="0"/>
                </a:lnTo>
                <a:close/>
              </a:path>
            </a:pathLst>
          </a:custGeom>
          <a:blipFill>
            <a:blip r:embed="rId2"/>
            <a:stretch>
              <a:fillRect l="-152479" r="-152480"/>
            </a:stretch>
          </a:blipFill>
        </p:spPr>
        <p:txBody>
          <a:bodyPr/>
          <a:lstStyle/>
          <a:p>
            <a:endParaRPr lang="en-US"/>
          </a:p>
        </p:txBody>
      </p:sp>
      <p:sp>
        <p:nvSpPr>
          <p:cNvPr id="6" name="Freeform 6" descr="A black star with a white background  Description automatically generated"/>
          <p:cNvSpPr/>
          <p:nvPr/>
        </p:nvSpPr>
        <p:spPr>
          <a:xfrm>
            <a:off x="320040" y="8940202"/>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535750"/>
        </a:solidFill>
        <a:effectLst/>
      </p:bgPr>
    </p:bg>
    <p:spTree>
      <p:nvGrpSpPr>
        <p:cNvPr id="1" name=""/>
        <p:cNvGrpSpPr/>
        <p:nvPr/>
      </p:nvGrpSpPr>
      <p:grpSpPr>
        <a:xfrm>
          <a:off x="0" y="0"/>
          <a:ext cx="0" cy="0"/>
          <a:chOff x="0" y="0"/>
          <a:chExt cx="0" cy="0"/>
        </a:xfrm>
      </p:grpSpPr>
      <p:sp>
        <p:nvSpPr>
          <p:cNvPr id="2" name="TextBox 2"/>
          <p:cNvSpPr txBox="1"/>
          <p:nvPr/>
        </p:nvSpPr>
        <p:spPr>
          <a:xfrm>
            <a:off x="320040" y="244212"/>
            <a:ext cx="11132820" cy="1155056"/>
          </a:xfrm>
          <a:prstGeom prst="rect">
            <a:avLst/>
          </a:prstGeom>
        </p:spPr>
        <p:txBody>
          <a:bodyPr lIns="0" tIns="0" rIns="0" bIns="0" rtlCol="0" anchor="t">
            <a:spAutoFit/>
          </a:bodyPr>
          <a:lstStyle/>
          <a:p>
            <a:pPr algn="l">
              <a:lnSpc>
                <a:spcPts val="8640"/>
              </a:lnSpc>
            </a:pPr>
            <a:r>
              <a:rPr lang="en-US" sz="7200">
                <a:solidFill>
                  <a:srgbClr val="E4ECEC"/>
                </a:solidFill>
                <a:latin typeface="Barlow Condensed Bold"/>
                <a:ea typeface="Barlow Condensed Bold"/>
                <a:cs typeface="Barlow Condensed Bold"/>
                <a:sym typeface="Barlow Condensed Bold"/>
              </a:rPr>
              <a:t>Intraregional Travel</a:t>
            </a:r>
          </a:p>
        </p:txBody>
      </p:sp>
      <p:sp>
        <p:nvSpPr>
          <p:cNvPr id="3" name="TextBox 3"/>
          <p:cNvSpPr txBox="1"/>
          <p:nvPr/>
        </p:nvSpPr>
        <p:spPr>
          <a:xfrm>
            <a:off x="320040" y="1997319"/>
            <a:ext cx="12915900" cy="6292362"/>
          </a:xfrm>
          <a:prstGeom prst="rect">
            <a:avLst/>
          </a:prstGeom>
        </p:spPr>
        <p:txBody>
          <a:bodyPr lIns="0" tIns="0" rIns="0" bIns="0" rtlCol="0" anchor="t">
            <a:spAutoFit/>
          </a:bodyPr>
          <a:lstStyle/>
          <a:p>
            <a:pPr marL="943854" lvl="1" indent="-471927" algn="l">
              <a:lnSpc>
                <a:spcPts val="6258"/>
              </a:lnSpc>
              <a:buFont typeface="Arial"/>
              <a:buChar char="•"/>
            </a:pPr>
            <a:r>
              <a:rPr lang="en-US" sz="5215" u="sng">
                <a:solidFill>
                  <a:srgbClr val="FFF0C3"/>
                </a:solidFill>
                <a:latin typeface="Barlow Condensed Bold"/>
                <a:ea typeface="Barlow Condensed Bold"/>
                <a:cs typeface="Barlow Condensed Bold"/>
                <a:sym typeface="Barlow Condensed Bold"/>
              </a:rPr>
              <a:t>Registration fees </a:t>
            </a:r>
            <a:r>
              <a:rPr lang="en-US" sz="5215">
                <a:solidFill>
                  <a:srgbClr val="FFF0C3"/>
                </a:solidFill>
                <a:latin typeface="Barlow Condensed"/>
                <a:ea typeface="Barlow Condensed"/>
                <a:cs typeface="Barlow Condensed"/>
                <a:sym typeface="Barlow Condensed"/>
              </a:rPr>
              <a:t>are reimbursable for the RVP and a guest to attend an association or regional meeting. </a:t>
            </a:r>
          </a:p>
          <a:p>
            <a:pPr marL="943854" lvl="1" indent="-471927" algn="l">
              <a:lnSpc>
                <a:spcPts val="6258"/>
              </a:lnSpc>
            </a:pPr>
            <a:endParaRPr lang="en-US" sz="5215">
              <a:solidFill>
                <a:srgbClr val="FFF0C3"/>
              </a:solidFill>
              <a:latin typeface="Barlow Condensed"/>
              <a:ea typeface="Barlow Condensed"/>
              <a:cs typeface="Barlow Condensed"/>
              <a:sym typeface="Barlow Condensed"/>
            </a:endParaRPr>
          </a:p>
          <a:p>
            <a:pPr marL="943854" lvl="1" indent="-471927" algn="l">
              <a:lnSpc>
                <a:spcPts val="6258"/>
              </a:lnSpc>
              <a:buFont typeface="Arial"/>
              <a:buChar char="•"/>
            </a:pPr>
            <a:r>
              <a:rPr lang="en-US" sz="5215">
                <a:solidFill>
                  <a:srgbClr val="FFF0C3"/>
                </a:solidFill>
                <a:latin typeface="Barlow Condensed"/>
                <a:ea typeface="Barlow Condensed"/>
                <a:cs typeface="Barlow Condensed"/>
                <a:sym typeface="Barlow Condensed"/>
              </a:rPr>
              <a:t>Tickets, fees, or incidental expenses related to </a:t>
            </a:r>
            <a:r>
              <a:rPr lang="en-US" sz="5215">
                <a:solidFill>
                  <a:srgbClr val="FFF0C3"/>
                </a:solidFill>
                <a:latin typeface="Barlow Condensed Bold"/>
                <a:ea typeface="Barlow Condensed Bold"/>
                <a:cs typeface="Barlow Condensed Bold"/>
                <a:sym typeface="Barlow Condensed Bold"/>
              </a:rPr>
              <a:t>social functions </a:t>
            </a:r>
            <a:r>
              <a:rPr lang="en-US" sz="5215">
                <a:solidFill>
                  <a:srgbClr val="FFF0C3"/>
                </a:solidFill>
                <a:latin typeface="Barlow Condensed"/>
                <a:ea typeface="Barlow Condensed"/>
                <a:cs typeface="Barlow Condensed"/>
                <a:sym typeface="Barlow Condensed"/>
              </a:rPr>
              <a:t>(e.g., golf outings, tennis tournaments, etc.) </a:t>
            </a:r>
            <a:r>
              <a:rPr lang="en-US" sz="5215" u="sng">
                <a:solidFill>
                  <a:srgbClr val="FFF0C3"/>
                </a:solidFill>
                <a:latin typeface="Barlow Condensed Bold"/>
                <a:ea typeface="Barlow Condensed Bold"/>
                <a:cs typeface="Barlow Condensed Bold"/>
                <a:sym typeface="Barlow Condensed Bold"/>
              </a:rPr>
              <a:t>are not reimbursable</a:t>
            </a:r>
            <a:r>
              <a:rPr lang="en-US" sz="5215">
                <a:solidFill>
                  <a:srgbClr val="FFF0C3"/>
                </a:solidFill>
                <a:latin typeface="Barlow Condensed"/>
                <a:ea typeface="Barlow Condensed"/>
                <a:cs typeface="Barlow Condensed"/>
                <a:sym typeface="Barlow Condensed"/>
              </a:rPr>
              <a:t>.</a:t>
            </a:r>
          </a:p>
          <a:p>
            <a:pPr marL="943854" lvl="1" indent="-471927" algn="l">
              <a:lnSpc>
                <a:spcPts val="6258"/>
              </a:lnSpc>
            </a:pPr>
            <a:endParaRPr lang="en-US" sz="5215">
              <a:solidFill>
                <a:srgbClr val="FFF0C3"/>
              </a:solidFill>
              <a:latin typeface="Barlow Condensed"/>
              <a:ea typeface="Barlow Condensed"/>
              <a:cs typeface="Barlow Condensed"/>
              <a:sym typeface="Barlow Condensed"/>
            </a:endParaRPr>
          </a:p>
          <a:p>
            <a:pPr marL="943854" lvl="1" indent="-471927" algn="l">
              <a:lnSpc>
                <a:spcPts val="6258"/>
              </a:lnSpc>
            </a:pPr>
            <a:endParaRPr lang="en-US" sz="5215">
              <a:solidFill>
                <a:srgbClr val="FFF0C3"/>
              </a:solidFill>
              <a:latin typeface="Barlow Condensed"/>
              <a:ea typeface="Barlow Condensed"/>
              <a:cs typeface="Barlow Condensed"/>
              <a:sym typeface="Barlow Condensed"/>
            </a:endParaRPr>
          </a:p>
        </p:txBody>
      </p:sp>
      <p:sp>
        <p:nvSpPr>
          <p:cNvPr id="4" name="Freeform 4" descr="Open highway road"/>
          <p:cNvSpPr/>
          <p:nvPr/>
        </p:nvSpPr>
        <p:spPr>
          <a:xfrm>
            <a:off x="13776572" y="0"/>
            <a:ext cx="4521141" cy="10298712"/>
          </a:xfrm>
          <a:custGeom>
            <a:avLst/>
            <a:gdLst/>
            <a:ahLst/>
            <a:cxnLst/>
            <a:rect l="l" t="t" r="r" b="b"/>
            <a:pathLst>
              <a:path w="4521141" h="10298712">
                <a:moveTo>
                  <a:pt x="0" y="0"/>
                </a:moveTo>
                <a:lnTo>
                  <a:pt x="4521140" y="0"/>
                </a:lnTo>
                <a:lnTo>
                  <a:pt x="4521140" y="10298712"/>
                </a:lnTo>
                <a:lnTo>
                  <a:pt x="0" y="10298712"/>
                </a:lnTo>
                <a:lnTo>
                  <a:pt x="0" y="0"/>
                </a:lnTo>
                <a:close/>
              </a:path>
            </a:pathLst>
          </a:custGeom>
          <a:blipFill>
            <a:blip r:embed="rId2"/>
            <a:stretch>
              <a:fillRect l="-120846" r="-120846" b="-2"/>
            </a:stretch>
          </a:blipFill>
        </p:spPr>
        <p:txBody>
          <a:bodyPr/>
          <a:lstStyle/>
          <a:p>
            <a:endParaRPr lang="en-US"/>
          </a:p>
        </p:txBody>
      </p:sp>
      <p:sp>
        <p:nvSpPr>
          <p:cNvPr id="5" name="Freeform 5" descr="A black star with a white background  Description automatically generated"/>
          <p:cNvSpPr/>
          <p:nvPr/>
        </p:nvSpPr>
        <p:spPr>
          <a:xfrm>
            <a:off x="188042" y="9065324"/>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6FBA"/>
        </a:solidFill>
        <a:effectLst/>
      </p:bgPr>
    </p:bg>
    <p:spTree>
      <p:nvGrpSpPr>
        <p:cNvPr id="1" name=""/>
        <p:cNvGrpSpPr/>
        <p:nvPr/>
      </p:nvGrpSpPr>
      <p:grpSpPr>
        <a:xfrm>
          <a:off x="0" y="0"/>
          <a:ext cx="0" cy="0"/>
          <a:chOff x="0" y="0"/>
          <a:chExt cx="0" cy="0"/>
        </a:xfrm>
      </p:grpSpPr>
      <p:sp>
        <p:nvSpPr>
          <p:cNvPr id="2" name="TextBox 2"/>
          <p:cNvSpPr txBox="1"/>
          <p:nvPr/>
        </p:nvSpPr>
        <p:spPr>
          <a:xfrm>
            <a:off x="320040" y="244212"/>
            <a:ext cx="11132820" cy="1095375"/>
          </a:xfrm>
          <a:prstGeom prst="rect">
            <a:avLst/>
          </a:prstGeom>
        </p:spPr>
        <p:txBody>
          <a:bodyPr lIns="0" tIns="0" rIns="0" bIns="0" rtlCol="0" anchor="t">
            <a:spAutoFit/>
          </a:bodyPr>
          <a:lstStyle/>
          <a:p>
            <a:pPr algn="l">
              <a:lnSpc>
                <a:spcPts val="8640"/>
              </a:lnSpc>
            </a:pPr>
            <a:r>
              <a:rPr lang="en-US" sz="7200">
                <a:solidFill>
                  <a:srgbClr val="CDD9D5"/>
                </a:solidFill>
                <a:latin typeface="Barlow Condensed Bold"/>
                <a:ea typeface="Barlow Condensed Bold"/>
                <a:cs typeface="Barlow Condensed Bold"/>
                <a:sym typeface="Barlow Condensed Bold"/>
              </a:rPr>
              <a:t>Winter Meeting &amp; Conference</a:t>
            </a:r>
          </a:p>
        </p:txBody>
      </p:sp>
      <p:sp>
        <p:nvSpPr>
          <p:cNvPr id="3" name="TextBox 3"/>
          <p:cNvSpPr txBox="1"/>
          <p:nvPr/>
        </p:nvSpPr>
        <p:spPr>
          <a:xfrm>
            <a:off x="711610" y="2514600"/>
            <a:ext cx="12089990" cy="6515100"/>
          </a:xfrm>
          <a:prstGeom prst="rect">
            <a:avLst/>
          </a:prstGeom>
        </p:spPr>
        <p:txBody>
          <a:bodyPr lIns="0" tIns="0" rIns="0" bIns="0" rtlCol="0" anchor="t">
            <a:spAutoFit/>
          </a:bodyPr>
          <a:lstStyle/>
          <a:p>
            <a:pPr marL="868680" lvl="1" indent="-434340" algn="l">
              <a:lnSpc>
                <a:spcPts val="5759"/>
              </a:lnSpc>
              <a:buFont typeface="Arial"/>
              <a:buChar char="•"/>
            </a:pPr>
            <a:r>
              <a:rPr lang="en-US" sz="4800" u="sng">
                <a:solidFill>
                  <a:srgbClr val="FFF0C3"/>
                </a:solidFill>
                <a:latin typeface="Barlow Condensed Bold"/>
                <a:ea typeface="Barlow Condensed Bold"/>
                <a:cs typeface="Barlow Condensed Bold"/>
                <a:sym typeface="Barlow Condensed Bold"/>
              </a:rPr>
              <a:t>3 nights covered </a:t>
            </a:r>
            <a:r>
              <a:rPr lang="en-US" sz="4800">
                <a:solidFill>
                  <a:srgbClr val="FFF0C3"/>
                </a:solidFill>
                <a:latin typeface="Barlow Condensed"/>
                <a:ea typeface="Barlow Condensed"/>
                <a:cs typeface="Barlow Condensed"/>
                <a:sym typeface="Barlow Condensed"/>
              </a:rPr>
              <a:t>on Texas REALTORS® master billing account </a:t>
            </a:r>
          </a:p>
          <a:p>
            <a:pPr marL="868680" lvl="1" indent="-434340" algn="l">
              <a:lnSpc>
                <a:spcPts val="5759"/>
              </a:lnSpc>
            </a:pPr>
            <a:endParaRPr lang="en-US" sz="4800">
              <a:solidFill>
                <a:srgbClr val="FFF0C3"/>
              </a:solidFill>
              <a:latin typeface="Barlow Condensed"/>
              <a:ea typeface="Barlow Condensed"/>
              <a:cs typeface="Barlow Condensed"/>
              <a:sym typeface="Barlow Condensed"/>
            </a:endParaRPr>
          </a:p>
          <a:p>
            <a:pPr marL="868680" lvl="1" indent="-434340" algn="l">
              <a:lnSpc>
                <a:spcPts val="5759"/>
              </a:lnSpc>
              <a:buFont typeface="Arial"/>
              <a:buChar char="•"/>
            </a:pPr>
            <a:r>
              <a:rPr lang="en-US" sz="4800">
                <a:solidFill>
                  <a:srgbClr val="FFF0C3"/>
                </a:solidFill>
                <a:latin typeface="Barlow Condensed"/>
                <a:ea typeface="Barlow Condensed"/>
                <a:cs typeface="Barlow Condensed"/>
                <a:sym typeface="Barlow Condensed"/>
              </a:rPr>
              <a:t>Complimentary Registration and certain event tickets</a:t>
            </a:r>
          </a:p>
          <a:p>
            <a:pPr marL="868680" lvl="1" indent="-434340" algn="l">
              <a:lnSpc>
                <a:spcPts val="5759"/>
              </a:lnSpc>
            </a:pPr>
            <a:endParaRPr lang="en-US" sz="4800">
              <a:solidFill>
                <a:srgbClr val="FFF0C3"/>
              </a:solidFill>
              <a:latin typeface="Barlow Condensed"/>
              <a:ea typeface="Barlow Condensed"/>
              <a:cs typeface="Barlow Condensed"/>
              <a:sym typeface="Barlow Condensed"/>
            </a:endParaRPr>
          </a:p>
          <a:p>
            <a:pPr marL="868680" lvl="1" indent="-434340" algn="l">
              <a:lnSpc>
                <a:spcPts val="5759"/>
              </a:lnSpc>
              <a:buFont typeface="Arial"/>
              <a:buChar char="•"/>
            </a:pPr>
            <a:r>
              <a:rPr lang="en-US" sz="4800" u="sng">
                <a:solidFill>
                  <a:srgbClr val="FFF0C3"/>
                </a:solidFill>
                <a:latin typeface="Barlow Condensed Bold"/>
                <a:ea typeface="Barlow Condensed Bold"/>
                <a:cs typeface="Barlow Condensed Bold"/>
                <a:sym typeface="Barlow Condensed Bold"/>
              </a:rPr>
              <a:t>Self-parking</a:t>
            </a:r>
            <a:r>
              <a:rPr lang="en-US" sz="4800">
                <a:solidFill>
                  <a:srgbClr val="FFF0C3"/>
                </a:solidFill>
                <a:latin typeface="Barlow Condensed"/>
                <a:ea typeface="Barlow Condensed"/>
                <a:cs typeface="Barlow Condensed"/>
                <a:sym typeface="Barlow Condensed"/>
              </a:rPr>
              <a:t> for one vehicle per room per night – applies to all meetings</a:t>
            </a:r>
          </a:p>
          <a:p>
            <a:pPr marL="868680" lvl="1" indent="-434340" algn="l">
              <a:lnSpc>
                <a:spcPts val="5759"/>
              </a:lnSpc>
            </a:pPr>
            <a:endParaRPr lang="en-US" sz="4800">
              <a:solidFill>
                <a:srgbClr val="FFF0C3"/>
              </a:solidFill>
              <a:latin typeface="Barlow Condensed"/>
              <a:ea typeface="Barlow Condensed"/>
              <a:cs typeface="Barlow Condensed"/>
              <a:sym typeface="Barlow Condensed"/>
            </a:endParaRPr>
          </a:p>
          <a:p>
            <a:pPr marL="868680" lvl="1" indent="-434340" algn="l">
              <a:lnSpc>
                <a:spcPts val="5759"/>
              </a:lnSpc>
            </a:pPr>
            <a:endParaRPr lang="en-US" sz="4800">
              <a:solidFill>
                <a:srgbClr val="FFF0C3"/>
              </a:solidFill>
              <a:latin typeface="Barlow Condensed"/>
              <a:ea typeface="Barlow Condensed"/>
              <a:cs typeface="Barlow Condensed"/>
              <a:sym typeface="Barlow Condensed"/>
            </a:endParaRPr>
          </a:p>
        </p:txBody>
      </p:sp>
      <p:sp>
        <p:nvSpPr>
          <p:cNvPr id="4" name="Freeform 4" descr="Row of seated people clapping hands at work event"/>
          <p:cNvSpPr/>
          <p:nvPr/>
        </p:nvSpPr>
        <p:spPr>
          <a:xfrm>
            <a:off x="13776572" y="0"/>
            <a:ext cx="4521141" cy="10298712"/>
          </a:xfrm>
          <a:custGeom>
            <a:avLst/>
            <a:gdLst/>
            <a:ahLst/>
            <a:cxnLst/>
            <a:rect l="l" t="t" r="r" b="b"/>
            <a:pathLst>
              <a:path w="4521141" h="10298712">
                <a:moveTo>
                  <a:pt x="0" y="0"/>
                </a:moveTo>
                <a:lnTo>
                  <a:pt x="4521140" y="0"/>
                </a:lnTo>
                <a:lnTo>
                  <a:pt x="4521140" y="10298712"/>
                </a:lnTo>
                <a:lnTo>
                  <a:pt x="0" y="10298712"/>
                </a:lnTo>
                <a:lnTo>
                  <a:pt x="0" y="0"/>
                </a:lnTo>
                <a:close/>
              </a:path>
            </a:pathLst>
          </a:custGeom>
          <a:blipFill>
            <a:blip r:embed="rId2"/>
            <a:stretch>
              <a:fillRect l="-120846" r="-120846" b="-2"/>
            </a:stretch>
          </a:blipFill>
        </p:spPr>
        <p:txBody>
          <a:bodyPr/>
          <a:lstStyle/>
          <a:p>
            <a:endParaRPr lang="en-US"/>
          </a:p>
        </p:txBody>
      </p:sp>
      <p:sp>
        <p:nvSpPr>
          <p:cNvPr id="5" name="Freeform 5" descr="A black star with a white background  Description automatically generated"/>
          <p:cNvSpPr/>
          <p:nvPr/>
        </p:nvSpPr>
        <p:spPr>
          <a:xfrm>
            <a:off x="206477" y="9029700"/>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2B4E"/>
        </a:solidFill>
        <a:effectLst/>
      </p:bgPr>
    </p:bg>
    <p:spTree>
      <p:nvGrpSpPr>
        <p:cNvPr id="1" name=""/>
        <p:cNvGrpSpPr/>
        <p:nvPr/>
      </p:nvGrpSpPr>
      <p:grpSpPr>
        <a:xfrm>
          <a:off x="0" y="0"/>
          <a:ext cx="0" cy="0"/>
          <a:chOff x="0" y="0"/>
          <a:chExt cx="0" cy="0"/>
        </a:xfrm>
      </p:grpSpPr>
      <p:sp>
        <p:nvSpPr>
          <p:cNvPr id="2" name="TextBox 2"/>
          <p:cNvSpPr txBox="1"/>
          <p:nvPr/>
        </p:nvSpPr>
        <p:spPr>
          <a:xfrm>
            <a:off x="320040" y="244212"/>
            <a:ext cx="11132820" cy="1155056"/>
          </a:xfrm>
          <a:prstGeom prst="rect">
            <a:avLst/>
          </a:prstGeom>
        </p:spPr>
        <p:txBody>
          <a:bodyPr lIns="0" tIns="0" rIns="0" bIns="0" rtlCol="0" anchor="t">
            <a:spAutoFit/>
          </a:bodyPr>
          <a:lstStyle/>
          <a:p>
            <a:pPr algn="l">
              <a:lnSpc>
                <a:spcPts val="8640"/>
              </a:lnSpc>
            </a:pPr>
            <a:r>
              <a:rPr lang="en-US" sz="7200">
                <a:solidFill>
                  <a:srgbClr val="E2DDCB"/>
                </a:solidFill>
                <a:latin typeface="Barlow Condensed Bold"/>
                <a:ea typeface="Barlow Condensed Bold"/>
                <a:cs typeface="Barlow Condensed Bold"/>
                <a:sym typeface="Barlow Condensed Bold"/>
              </a:rPr>
              <a:t>Winter Meeting &amp; Conference</a:t>
            </a:r>
          </a:p>
        </p:txBody>
      </p:sp>
      <p:sp>
        <p:nvSpPr>
          <p:cNvPr id="3" name="Freeform 3" descr="Row of seated people clapping hands at work event"/>
          <p:cNvSpPr/>
          <p:nvPr/>
        </p:nvSpPr>
        <p:spPr>
          <a:xfrm>
            <a:off x="13776572" y="0"/>
            <a:ext cx="4521141" cy="10298712"/>
          </a:xfrm>
          <a:custGeom>
            <a:avLst/>
            <a:gdLst/>
            <a:ahLst/>
            <a:cxnLst/>
            <a:rect l="l" t="t" r="r" b="b"/>
            <a:pathLst>
              <a:path w="4521141" h="10298712">
                <a:moveTo>
                  <a:pt x="0" y="0"/>
                </a:moveTo>
                <a:lnTo>
                  <a:pt x="4521140" y="0"/>
                </a:lnTo>
                <a:lnTo>
                  <a:pt x="4521140" y="10298712"/>
                </a:lnTo>
                <a:lnTo>
                  <a:pt x="0" y="10298712"/>
                </a:lnTo>
                <a:lnTo>
                  <a:pt x="0" y="0"/>
                </a:lnTo>
                <a:close/>
              </a:path>
            </a:pathLst>
          </a:custGeom>
          <a:blipFill>
            <a:blip r:embed="rId2"/>
            <a:stretch>
              <a:fillRect l="-120846" r="-120846" b="-2"/>
            </a:stretch>
          </a:blipFill>
        </p:spPr>
        <p:txBody>
          <a:bodyPr/>
          <a:lstStyle/>
          <a:p>
            <a:endParaRPr lang="en-US"/>
          </a:p>
        </p:txBody>
      </p:sp>
      <p:sp>
        <p:nvSpPr>
          <p:cNvPr id="4" name="TextBox 4"/>
          <p:cNvSpPr txBox="1"/>
          <p:nvPr/>
        </p:nvSpPr>
        <p:spPr>
          <a:xfrm>
            <a:off x="694274" y="1920350"/>
            <a:ext cx="12260478" cy="6458013"/>
          </a:xfrm>
          <a:prstGeom prst="rect">
            <a:avLst/>
          </a:prstGeom>
        </p:spPr>
        <p:txBody>
          <a:bodyPr lIns="0" tIns="0" rIns="0" bIns="0" rtlCol="0" anchor="t">
            <a:spAutoFit/>
          </a:bodyPr>
          <a:lstStyle/>
          <a:p>
            <a:pPr marL="837086" lvl="1" indent="-418543" algn="l">
              <a:lnSpc>
                <a:spcPts val="5550"/>
              </a:lnSpc>
              <a:buFont typeface="Arial"/>
              <a:buChar char="•"/>
            </a:pPr>
            <a:r>
              <a:rPr lang="en-US" sz="4625">
                <a:solidFill>
                  <a:srgbClr val="FFF0C3"/>
                </a:solidFill>
                <a:latin typeface="Barlow Condensed"/>
                <a:ea typeface="Barlow Condensed"/>
                <a:cs typeface="Barlow Condensed"/>
                <a:sym typeface="Barlow Condensed"/>
              </a:rPr>
              <a:t>RVP will be </a:t>
            </a:r>
            <a:r>
              <a:rPr lang="en-US" sz="4625" u="sng">
                <a:solidFill>
                  <a:srgbClr val="FFF0C3"/>
                </a:solidFill>
                <a:latin typeface="Barlow Condensed Bold"/>
                <a:ea typeface="Barlow Condensed Bold"/>
                <a:cs typeface="Barlow Condensed Bold"/>
                <a:sym typeface="Barlow Condensed Bold"/>
              </a:rPr>
              <a:t>personally responsible </a:t>
            </a:r>
            <a:r>
              <a:rPr lang="en-US" sz="4625">
                <a:solidFill>
                  <a:srgbClr val="FFF0C3"/>
                </a:solidFill>
                <a:latin typeface="Barlow Condensed"/>
                <a:ea typeface="Barlow Condensed"/>
                <a:cs typeface="Barlow Condensed"/>
                <a:sym typeface="Barlow Condensed"/>
              </a:rPr>
              <a:t>for reimbursing Texas REALTORS® for any fees incurred for non-adherence to hotel cancellation policies. </a:t>
            </a:r>
          </a:p>
          <a:p>
            <a:pPr marL="837086" lvl="1" indent="-418543" algn="l">
              <a:lnSpc>
                <a:spcPts val="5550"/>
              </a:lnSpc>
            </a:pPr>
            <a:endParaRPr lang="en-US" sz="4625">
              <a:solidFill>
                <a:srgbClr val="FFF0C3"/>
              </a:solidFill>
              <a:latin typeface="Barlow Condensed"/>
              <a:ea typeface="Barlow Condensed"/>
              <a:cs typeface="Barlow Condensed"/>
              <a:sym typeface="Barlow Condensed"/>
            </a:endParaRPr>
          </a:p>
          <a:p>
            <a:pPr marL="837086" lvl="1" indent="-418543" algn="l">
              <a:lnSpc>
                <a:spcPts val="5550"/>
              </a:lnSpc>
              <a:buFont typeface="Arial"/>
              <a:buChar char="•"/>
            </a:pPr>
            <a:r>
              <a:rPr lang="en-US" sz="4625">
                <a:solidFill>
                  <a:srgbClr val="FFF0C3"/>
                </a:solidFill>
                <a:latin typeface="Barlow Condensed"/>
                <a:ea typeface="Barlow Condensed"/>
                <a:cs typeface="Barlow Condensed"/>
                <a:sym typeface="Barlow Condensed"/>
              </a:rPr>
              <a:t>RVP will be </a:t>
            </a:r>
            <a:r>
              <a:rPr lang="en-US" sz="4625" u="sng">
                <a:solidFill>
                  <a:srgbClr val="FFF0C3"/>
                </a:solidFill>
                <a:latin typeface="Barlow Condensed Bold"/>
                <a:ea typeface="Barlow Condensed Bold"/>
                <a:cs typeface="Barlow Condensed Bold"/>
                <a:sym typeface="Barlow Condensed Bold"/>
              </a:rPr>
              <a:t>personally responsible </a:t>
            </a:r>
            <a:r>
              <a:rPr lang="en-US" sz="4625">
                <a:solidFill>
                  <a:srgbClr val="FFF0C3"/>
                </a:solidFill>
                <a:latin typeface="Barlow Condensed"/>
                <a:ea typeface="Barlow Condensed"/>
                <a:cs typeface="Barlow Condensed"/>
                <a:sym typeface="Barlow Condensed"/>
              </a:rPr>
              <a:t>for reimbursing Texas REALTORS® for any room, parking and registration fees expended on behalf of the RVP if the RVP attends any portion of the meeting but </a:t>
            </a:r>
            <a:r>
              <a:rPr lang="en-US" sz="4625" u="sng">
                <a:solidFill>
                  <a:srgbClr val="FFF0C3"/>
                </a:solidFill>
                <a:latin typeface="Barlow Condensed Bold"/>
                <a:ea typeface="Barlow Condensed Bold"/>
                <a:cs typeface="Barlow Condensed Bold"/>
                <a:sym typeface="Barlow Condensed Bold"/>
              </a:rPr>
              <a:t>does not attend the Executive Board meeting</a:t>
            </a:r>
            <a:r>
              <a:rPr lang="en-US" sz="4625">
                <a:solidFill>
                  <a:srgbClr val="FFF0C3"/>
                </a:solidFill>
                <a:latin typeface="Barlow Condensed"/>
                <a:ea typeface="Barlow Condensed"/>
                <a:cs typeface="Barlow Condensed"/>
                <a:sym typeface="Barlow Condensed"/>
              </a:rPr>
              <a:t>. </a:t>
            </a:r>
          </a:p>
        </p:txBody>
      </p:sp>
      <p:sp>
        <p:nvSpPr>
          <p:cNvPr id="5" name="Freeform 5" descr="A black star with a white background  Description automatically generated"/>
          <p:cNvSpPr/>
          <p:nvPr/>
        </p:nvSpPr>
        <p:spPr>
          <a:xfrm>
            <a:off x="188042" y="9065324"/>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B8222F"/>
        </a:solidFill>
        <a:effectLst/>
      </p:bgPr>
    </p:bg>
    <p:spTree>
      <p:nvGrpSpPr>
        <p:cNvPr id="1" name=""/>
        <p:cNvGrpSpPr/>
        <p:nvPr/>
      </p:nvGrpSpPr>
      <p:grpSpPr>
        <a:xfrm>
          <a:off x="0" y="0"/>
          <a:ext cx="0" cy="0"/>
          <a:chOff x="0" y="0"/>
          <a:chExt cx="0" cy="0"/>
        </a:xfrm>
      </p:grpSpPr>
      <p:sp>
        <p:nvSpPr>
          <p:cNvPr id="2" name="TextBox 2"/>
          <p:cNvSpPr txBox="1"/>
          <p:nvPr/>
        </p:nvSpPr>
        <p:spPr>
          <a:xfrm>
            <a:off x="320040" y="244212"/>
            <a:ext cx="11132820" cy="1155056"/>
          </a:xfrm>
          <a:prstGeom prst="rect">
            <a:avLst/>
          </a:prstGeom>
        </p:spPr>
        <p:txBody>
          <a:bodyPr lIns="0" tIns="0" rIns="0" bIns="0" rtlCol="0" anchor="t">
            <a:spAutoFit/>
          </a:bodyPr>
          <a:lstStyle/>
          <a:p>
            <a:pPr algn="l">
              <a:lnSpc>
                <a:spcPts val="8640"/>
              </a:lnSpc>
            </a:pPr>
            <a:r>
              <a:rPr lang="en-US" sz="7200">
                <a:solidFill>
                  <a:srgbClr val="FDFDFD"/>
                </a:solidFill>
                <a:latin typeface="Barlow Condensed Bold"/>
                <a:ea typeface="Barlow Condensed Bold"/>
                <a:cs typeface="Barlow Condensed Bold"/>
                <a:sym typeface="Barlow Condensed Bold"/>
              </a:rPr>
              <a:t>Travel Policy &amp; Expense Reports</a:t>
            </a:r>
          </a:p>
        </p:txBody>
      </p:sp>
      <p:sp>
        <p:nvSpPr>
          <p:cNvPr id="3" name="TextBox 3"/>
          <p:cNvSpPr txBox="1"/>
          <p:nvPr/>
        </p:nvSpPr>
        <p:spPr>
          <a:xfrm>
            <a:off x="1348740" y="1893993"/>
            <a:ext cx="12349779" cy="785722"/>
          </a:xfrm>
          <a:prstGeom prst="rect">
            <a:avLst/>
          </a:prstGeom>
        </p:spPr>
        <p:txBody>
          <a:bodyPr lIns="0" tIns="0" rIns="0" bIns="0" rtlCol="0" anchor="t">
            <a:spAutoFit/>
          </a:bodyPr>
          <a:lstStyle/>
          <a:p>
            <a:pPr algn="l">
              <a:lnSpc>
                <a:spcPts val="5759"/>
              </a:lnSpc>
            </a:pPr>
            <a:r>
              <a:rPr lang="en-US" sz="4800">
                <a:solidFill>
                  <a:srgbClr val="FFF0C3"/>
                </a:solidFill>
                <a:latin typeface="Barlow Condensed Bold"/>
                <a:ea typeface="Barlow Condensed Bold"/>
                <a:cs typeface="Barlow Condensed Bold"/>
                <a:sym typeface="Barlow Condensed Bold"/>
              </a:rPr>
              <a:t>Travel Policy</a:t>
            </a:r>
          </a:p>
        </p:txBody>
      </p:sp>
      <p:sp>
        <p:nvSpPr>
          <p:cNvPr id="4" name="TextBox 4"/>
          <p:cNvSpPr txBox="1"/>
          <p:nvPr/>
        </p:nvSpPr>
        <p:spPr>
          <a:xfrm>
            <a:off x="1860717" y="2678823"/>
            <a:ext cx="15192203" cy="693390"/>
          </a:xfrm>
          <a:prstGeom prst="rect">
            <a:avLst/>
          </a:prstGeom>
        </p:spPr>
        <p:txBody>
          <a:bodyPr lIns="0" tIns="0" rIns="0" bIns="0" rtlCol="0" anchor="t">
            <a:spAutoFit/>
          </a:bodyPr>
          <a:lstStyle/>
          <a:p>
            <a:pPr algn="l">
              <a:lnSpc>
                <a:spcPts val="5040"/>
              </a:lnSpc>
            </a:pPr>
            <a:r>
              <a:rPr lang="en-US" sz="4200">
                <a:solidFill>
                  <a:srgbClr val="E4ECEC"/>
                </a:solidFill>
                <a:latin typeface="Barlow Condensed"/>
                <a:ea typeface="Barlow Condensed"/>
                <a:cs typeface="Barlow Condensed"/>
                <a:sym typeface="Barlow Condensed"/>
              </a:rPr>
              <a:t>See Page 8 for policy specific to Regional Vice Presidents</a:t>
            </a:r>
          </a:p>
        </p:txBody>
      </p:sp>
      <p:sp>
        <p:nvSpPr>
          <p:cNvPr id="5" name="TextBox 5"/>
          <p:cNvSpPr txBox="1"/>
          <p:nvPr/>
        </p:nvSpPr>
        <p:spPr>
          <a:xfrm>
            <a:off x="1346671" y="3745524"/>
            <a:ext cx="16527136" cy="723900"/>
          </a:xfrm>
          <a:prstGeom prst="rect">
            <a:avLst/>
          </a:prstGeom>
        </p:spPr>
        <p:txBody>
          <a:bodyPr lIns="0" tIns="0" rIns="0" bIns="0" rtlCol="0" anchor="t">
            <a:spAutoFit/>
          </a:bodyPr>
          <a:lstStyle/>
          <a:p>
            <a:pPr algn="l">
              <a:lnSpc>
                <a:spcPts val="5759"/>
              </a:lnSpc>
            </a:pPr>
            <a:r>
              <a:rPr lang="en-US" sz="4800">
                <a:solidFill>
                  <a:srgbClr val="FFF0C3"/>
                </a:solidFill>
                <a:latin typeface="Barlow Condensed Bold"/>
                <a:ea typeface="Barlow Condensed Bold"/>
                <a:cs typeface="Barlow Condensed Bold"/>
                <a:sym typeface="Barlow Condensed Bold"/>
              </a:rPr>
              <a:t>Expense forms at TexasRealEstate.com and TexasRealtorsRVPs.com</a:t>
            </a:r>
          </a:p>
        </p:txBody>
      </p:sp>
      <p:sp>
        <p:nvSpPr>
          <p:cNvPr id="6" name="Freeform 6"/>
          <p:cNvSpPr/>
          <p:nvPr/>
        </p:nvSpPr>
        <p:spPr>
          <a:xfrm>
            <a:off x="6972300" y="6090534"/>
            <a:ext cx="11332029" cy="4196464"/>
          </a:xfrm>
          <a:custGeom>
            <a:avLst/>
            <a:gdLst/>
            <a:ahLst/>
            <a:cxnLst/>
            <a:rect l="l" t="t" r="r" b="b"/>
            <a:pathLst>
              <a:path w="11332029" h="4196464">
                <a:moveTo>
                  <a:pt x="0" y="0"/>
                </a:moveTo>
                <a:lnTo>
                  <a:pt x="11332029" y="0"/>
                </a:lnTo>
                <a:lnTo>
                  <a:pt x="11332029" y="4196464"/>
                </a:lnTo>
                <a:lnTo>
                  <a:pt x="0" y="4196464"/>
                </a:lnTo>
                <a:lnTo>
                  <a:pt x="0" y="0"/>
                </a:lnTo>
                <a:close/>
              </a:path>
            </a:pathLst>
          </a:custGeom>
          <a:blipFill>
            <a:blip r:embed="rId2"/>
            <a:stretch>
              <a:fillRect/>
            </a:stretch>
          </a:blipFill>
        </p:spPr>
        <p:txBody>
          <a:bodyPr/>
          <a:lstStyle/>
          <a:p>
            <a:endParaRPr lang="en-US"/>
          </a:p>
        </p:txBody>
      </p:sp>
      <p:sp>
        <p:nvSpPr>
          <p:cNvPr id="7" name="TextBox 7"/>
          <p:cNvSpPr txBox="1"/>
          <p:nvPr/>
        </p:nvSpPr>
        <p:spPr>
          <a:xfrm>
            <a:off x="1860715" y="4632990"/>
            <a:ext cx="15192203" cy="693390"/>
          </a:xfrm>
          <a:prstGeom prst="rect">
            <a:avLst/>
          </a:prstGeom>
        </p:spPr>
        <p:txBody>
          <a:bodyPr lIns="0" tIns="0" rIns="0" bIns="0" rtlCol="0" anchor="t">
            <a:spAutoFit/>
          </a:bodyPr>
          <a:lstStyle/>
          <a:p>
            <a:pPr algn="l">
              <a:lnSpc>
                <a:spcPts val="5040"/>
              </a:lnSpc>
            </a:pPr>
            <a:r>
              <a:rPr lang="en-US" sz="4200">
                <a:solidFill>
                  <a:srgbClr val="E4ECEC"/>
                </a:solidFill>
                <a:latin typeface="Barlow Condensed"/>
                <a:ea typeface="Barlow Condensed"/>
                <a:cs typeface="Barlow Condensed"/>
                <a:sym typeface="Barlow Condensed"/>
              </a:rPr>
              <a:t>Reports must be timely – within 30 days – NO reimbursement made after 90 days</a:t>
            </a:r>
          </a:p>
        </p:txBody>
      </p:sp>
      <p:sp>
        <p:nvSpPr>
          <p:cNvPr id="8" name="Freeform 8" descr="A black star with a white background  Description automatically generated"/>
          <p:cNvSpPr/>
          <p:nvPr/>
        </p:nvSpPr>
        <p:spPr>
          <a:xfrm>
            <a:off x="152400" y="9029700"/>
            <a:ext cx="1397310" cy="1119981"/>
          </a:xfrm>
          <a:custGeom>
            <a:avLst/>
            <a:gdLst/>
            <a:ahLst/>
            <a:cxnLst/>
            <a:rect l="l" t="t" r="r" b="b"/>
            <a:pathLst>
              <a:path w="1397310" h="1119981">
                <a:moveTo>
                  <a:pt x="0" y="0"/>
                </a:moveTo>
                <a:lnTo>
                  <a:pt x="1397310" y="0"/>
                </a:lnTo>
                <a:lnTo>
                  <a:pt x="1397310" y="1119980"/>
                </a:lnTo>
                <a:lnTo>
                  <a:pt x="0" y="1119980"/>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7A0306"/>
        </a:solidFill>
        <a:effectLst/>
      </p:bgPr>
    </p:bg>
    <p:spTree>
      <p:nvGrpSpPr>
        <p:cNvPr id="1" name=""/>
        <p:cNvGrpSpPr/>
        <p:nvPr/>
      </p:nvGrpSpPr>
      <p:grpSpPr>
        <a:xfrm>
          <a:off x="0" y="0"/>
          <a:ext cx="0" cy="0"/>
          <a:chOff x="0" y="0"/>
          <a:chExt cx="0" cy="0"/>
        </a:xfrm>
      </p:grpSpPr>
      <p:sp>
        <p:nvSpPr>
          <p:cNvPr id="2" name="TextBox 2"/>
          <p:cNvSpPr txBox="1"/>
          <p:nvPr/>
        </p:nvSpPr>
        <p:spPr>
          <a:xfrm>
            <a:off x="213115" y="118212"/>
            <a:ext cx="8042800" cy="923330"/>
          </a:xfrm>
          <a:prstGeom prst="rect">
            <a:avLst/>
          </a:prstGeom>
        </p:spPr>
        <p:txBody>
          <a:bodyPr wrap="square" lIns="0" tIns="0" rIns="0" bIns="0" rtlCol="0" anchor="ctr">
            <a:spAutoFit/>
          </a:bodyPr>
          <a:lstStyle/>
          <a:p>
            <a:pPr algn="ctr">
              <a:lnSpc>
                <a:spcPts val="7200"/>
              </a:lnSpc>
            </a:pPr>
            <a:r>
              <a:rPr lang="en-US" sz="6000" dirty="0">
                <a:solidFill>
                  <a:srgbClr val="E2DDCB"/>
                </a:solidFill>
                <a:latin typeface="Barlow Condensed Bold"/>
                <a:ea typeface="Barlow Condensed Bold"/>
                <a:cs typeface="Barlow Condensed Bold"/>
                <a:sym typeface="Barlow Condensed Bold"/>
              </a:rPr>
              <a:t>Communication &amp; Reporting</a:t>
            </a:r>
          </a:p>
        </p:txBody>
      </p:sp>
      <p:sp>
        <p:nvSpPr>
          <p:cNvPr id="6" name="TextBox 6"/>
          <p:cNvSpPr txBox="1"/>
          <p:nvPr/>
        </p:nvSpPr>
        <p:spPr>
          <a:xfrm>
            <a:off x="872767" y="1227387"/>
            <a:ext cx="6305339" cy="680956"/>
          </a:xfrm>
          <a:prstGeom prst="rect">
            <a:avLst/>
          </a:prstGeom>
        </p:spPr>
        <p:txBody>
          <a:bodyPr wrap="square" lIns="0" tIns="0" rIns="0" bIns="0" rtlCol="0" anchor="ctr">
            <a:spAutoFit/>
          </a:bodyPr>
          <a:lstStyle/>
          <a:p>
            <a:pPr algn="ctr">
              <a:lnSpc>
                <a:spcPts val="5759"/>
              </a:lnSpc>
            </a:pPr>
            <a:r>
              <a:rPr lang="en-US" sz="4800" dirty="0">
                <a:solidFill>
                  <a:srgbClr val="FFF0C3"/>
                </a:solidFill>
                <a:latin typeface="Barlow Condensed"/>
                <a:ea typeface="Barlow Condensed"/>
                <a:cs typeface="Barlow Condensed"/>
                <a:sym typeface="Barlow Condensed"/>
              </a:rPr>
              <a:t>www.texasrealtorsrvps.com</a:t>
            </a:r>
          </a:p>
        </p:txBody>
      </p:sp>
      <p:sp>
        <p:nvSpPr>
          <p:cNvPr id="7" name="TextBox 7"/>
          <p:cNvSpPr txBox="1"/>
          <p:nvPr/>
        </p:nvSpPr>
        <p:spPr>
          <a:xfrm>
            <a:off x="460015" y="5600700"/>
            <a:ext cx="7130845" cy="1846659"/>
          </a:xfrm>
          <a:prstGeom prst="rect">
            <a:avLst/>
          </a:prstGeom>
        </p:spPr>
        <p:txBody>
          <a:bodyPr lIns="0" tIns="0" rIns="0" bIns="0" rtlCol="0" anchor="t">
            <a:spAutoFit/>
          </a:bodyPr>
          <a:lstStyle/>
          <a:p>
            <a:pPr>
              <a:lnSpc>
                <a:spcPts val="5759"/>
              </a:lnSpc>
            </a:pPr>
            <a:r>
              <a:rPr lang="en-US" sz="4800" dirty="0">
                <a:solidFill>
                  <a:srgbClr val="FFF0C3"/>
                </a:solidFill>
                <a:latin typeface="Barlow Condensed"/>
                <a:ea typeface="Barlow Condensed"/>
                <a:cs typeface="Barlow Condensed"/>
                <a:sym typeface="Barlow Condensed"/>
              </a:rPr>
              <a:t>2 Regional Reports per year </a:t>
            </a:r>
          </a:p>
          <a:p>
            <a:pPr marL="651510" lvl="1" indent="-325755" algn="l">
              <a:lnSpc>
                <a:spcPts val="4320"/>
              </a:lnSpc>
              <a:buFont typeface="Arial"/>
              <a:buChar char="•"/>
            </a:pPr>
            <a:r>
              <a:rPr lang="en-US" sz="3600" dirty="0">
                <a:solidFill>
                  <a:srgbClr val="FFF0C3"/>
                </a:solidFill>
                <a:latin typeface="Barlow Condensed"/>
                <a:ea typeface="Barlow Condensed"/>
                <a:cs typeface="Barlow Condensed"/>
                <a:sym typeface="Barlow Condensed"/>
              </a:rPr>
              <a:t>due in advance of Winter Meeting &amp; Conference </a:t>
            </a:r>
          </a:p>
        </p:txBody>
      </p:sp>
      <p:sp>
        <p:nvSpPr>
          <p:cNvPr id="8" name="TextBox 8"/>
          <p:cNvSpPr txBox="1"/>
          <p:nvPr/>
        </p:nvSpPr>
        <p:spPr>
          <a:xfrm>
            <a:off x="434797" y="7983088"/>
            <a:ext cx="5735757" cy="680956"/>
          </a:xfrm>
          <a:prstGeom prst="rect">
            <a:avLst/>
          </a:prstGeom>
        </p:spPr>
        <p:txBody>
          <a:bodyPr wrap="square" lIns="0" tIns="0" rIns="0" bIns="0" rtlCol="0" anchor="t">
            <a:spAutoFit/>
          </a:bodyPr>
          <a:lstStyle/>
          <a:p>
            <a:pPr algn="l">
              <a:lnSpc>
                <a:spcPts val="5759"/>
              </a:lnSpc>
            </a:pPr>
            <a:r>
              <a:rPr lang="en-US" sz="4800" dirty="0">
                <a:solidFill>
                  <a:srgbClr val="FFF0C3"/>
                </a:solidFill>
                <a:latin typeface="Barlow Condensed"/>
                <a:ea typeface="Barlow Condensed"/>
                <a:cs typeface="Barlow Condensed"/>
                <a:sym typeface="Barlow Condensed"/>
              </a:rPr>
              <a:t>Regional Caucus Reports</a:t>
            </a:r>
          </a:p>
        </p:txBody>
      </p:sp>
      <p:sp>
        <p:nvSpPr>
          <p:cNvPr id="9" name="Freeform 6">
            <a:extLst>
              <a:ext uri="{FF2B5EF4-FFF2-40B4-BE49-F238E27FC236}">
                <a16:creationId xmlns:a16="http://schemas.microsoft.com/office/drawing/2014/main" id="{DADBB224-2FCC-254B-C3DE-9E0E8FA23919}"/>
              </a:ext>
            </a:extLst>
          </p:cNvPr>
          <p:cNvSpPr/>
          <p:nvPr/>
        </p:nvSpPr>
        <p:spPr>
          <a:xfrm>
            <a:off x="213115" y="9639300"/>
            <a:ext cx="1539486" cy="477305"/>
          </a:xfrm>
          <a:custGeom>
            <a:avLst/>
            <a:gdLst/>
            <a:ahLst/>
            <a:cxnLst/>
            <a:rect l="l" t="t" r="r" b="b"/>
            <a:pathLst>
              <a:path w="2294209" h="650279">
                <a:moveTo>
                  <a:pt x="0" y="0"/>
                </a:moveTo>
                <a:lnTo>
                  <a:pt x="2294209" y="0"/>
                </a:lnTo>
                <a:lnTo>
                  <a:pt x="2294209" y="650279"/>
                </a:lnTo>
                <a:lnTo>
                  <a:pt x="0" y="650279"/>
                </a:lnTo>
                <a:lnTo>
                  <a:pt x="0" y="0"/>
                </a:lnTo>
                <a:close/>
              </a:path>
            </a:pathLst>
          </a:custGeom>
          <a:blipFill>
            <a:blip r:embed="rId2"/>
            <a:stretch>
              <a:fillRect/>
            </a:stretch>
          </a:blipFill>
        </p:spPr>
        <p:txBody>
          <a:bodyPr/>
          <a:lstStyle/>
          <a:p>
            <a:endParaRPr lang="en-US"/>
          </a:p>
        </p:txBody>
      </p:sp>
      <p:pic>
        <p:nvPicPr>
          <p:cNvPr id="11" name="Picture 10" descr="A qr code with a logo&#10;&#10;AI-generated content may be incorrect.">
            <a:extLst>
              <a:ext uri="{FF2B5EF4-FFF2-40B4-BE49-F238E27FC236}">
                <a16:creationId xmlns:a16="http://schemas.microsoft.com/office/drawing/2014/main" id="{B72EAC72-21C9-91AA-0C73-24A6D45522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7953" y="2169204"/>
            <a:ext cx="3294965" cy="3294965"/>
          </a:xfrm>
          <a:prstGeom prst="rect">
            <a:avLst/>
          </a:prstGeom>
        </p:spPr>
      </p:pic>
      <p:pic>
        <p:nvPicPr>
          <p:cNvPr id="15" name="Picture 14">
            <a:extLst>
              <a:ext uri="{FF2B5EF4-FFF2-40B4-BE49-F238E27FC236}">
                <a16:creationId xmlns:a16="http://schemas.microsoft.com/office/drawing/2014/main" id="{1879AA27-0933-CB51-1269-93510F6221CB}"/>
              </a:ext>
            </a:extLst>
          </p:cNvPr>
          <p:cNvPicPr>
            <a:picLocks noChangeAspect="1"/>
          </p:cNvPicPr>
          <p:nvPr/>
        </p:nvPicPr>
        <p:blipFill>
          <a:blip r:embed="rId4"/>
          <a:stretch>
            <a:fillRect/>
          </a:stretch>
        </p:blipFill>
        <p:spPr>
          <a:xfrm>
            <a:off x="8255915" y="0"/>
            <a:ext cx="10032085" cy="10287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2DDCB"/>
        </a:solidFill>
        <a:effectLst/>
      </p:bgPr>
    </p:bg>
    <p:spTree>
      <p:nvGrpSpPr>
        <p:cNvPr id="1" name=""/>
        <p:cNvGrpSpPr/>
        <p:nvPr/>
      </p:nvGrpSpPr>
      <p:grpSpPr>
        <a:xfrm>
          <a:off x="0" y="0"/>
          <a:ext cx="0" cy="0"/>
          <a:chOff x="0" y="0"/>
          <a:chExt cx="0" cy="0"/>
        </a:xfrm>
      </p:grpSpPr>
      <p:sp>
        <p:nvSpPr>
          <p:cNvPr id="2" name="TextBox 2"/>
          <p:cNvSpPr txBox="1"/>
          <p:nvPr/>
        </p:nvSpPr>
        <p:spPr>
          <a:xfrm>
            <a:off x="1028700" y="2424881"/>
            <a:ext cx="15234951" cy="7375096"/>
          </a:xfrm>
          <a:prstGeom prst="rect">
            <a:avLst/>
          </a:prstGeom>
        </p:spPr>
        <p:txBody>
          <a:bodyPr lIns="0" tIns="0" rIns="0" bIns="0" rtlCol="0" anchor="t">
            <a:spAutoFit/>
          </a:bodyPr>
          <a:lstStyle/>
          <a:p>
            <a:pPr algn="l">
              <a:lnSpc>
                <a:spcPts val="5759"/>
              </a:lnSpc>
            </a:pPr>
            <a:r>
              <a:rPr lang="en-US" sz="4800">
                <a:solidFill>
                  <a:srgbClr val="002B4E"/>
                </a:solidFill>
                <a:latin typeface="Barlow Condensed Bold"/>
                <a:ea typeface="Barlow Condensed Bold"/>
                <a:cs typeface="Barlow Condensed Bold"/>
                <a:sym typeface="Barlow Condensed Bold"/>
              </a:rPr>
              <a:t>Serve on the Executive Board </a:t>
            </a:r>
            <a:r>
              <a:rPr lang="en-US" sz="4800">
                <a:solidFill>
                  <a:srgbClr val="002B4E"/>
                </a:solidFill>
                <a:latin typeface="Barlow Condensed"/>
                <a:ea typeface="Barlow Condensed"/>
                <a:cs typeface="Barlow Condensed"/>
                <a:sym typeface="Barlow Condensed"/>
              </a:rPr>
              <a:t>- Decisions based on the best interest of Texas REALTORS®</a:t>
            </a:r>
          </a:p>
          <a:p>
            <a:pPr algn="l">
              <a:lnSpc>
                <a:spcPts val="5759"/>
              </a:lnSpc>
            </a:pPr>
            <a:endParaRPr lang="en-US" sz="4800">
              <a:solidFill>
                <a:srgbClr val="002B4E"/>
              </a:solidFill>
              <a:latin typeface="Barlow Condensed"/>
              <a:ea typeface="Barlow Condensed"/>
              <a:cs typeface="Barlow Condensed"/>
              <a:sym typeface="Barlow Condensed"/>
            </a:endParaRPr>
          </a:p>
          <a:p>
            <a:pPr algn="l">
              <a:lnSpc>
                <a:spcPts val="5759"/>
              </a:lnSpc>
            </a:pPr>
            <a:r>
              <a:rPr lang="en-US" sz="4800">
                <a:solidFill>
                  <a:srgbClr val="002B4E"/>
                </a:solidFill>
                <a:latin typeface="Barlow Condensed Bold"/>
                <a:ea typeface="Barlow Condensed Bold"/>
                <a:cs typeface="Barlow Condensed Bold"/>
                <a:sym typeface="Barlow Condensed Bold"/>
              </a:rPr>
              <a:t>Promote the positions of Texas REALTORS® </a:t>
            </a:r>
            <a:r>
              <a:rPr lang="en-US" sz="4800">
                <a:solidFill>
                  <a:srgbClr val="002B4E"/>
                </a:solidFill>
                <a:latin typeface="Barlow Condensed"/>
                <a:ea typeface="Barlow Condensed"/>
                <a:cs typeface="Barlow Condensed"/>
                <a:sym typeface="Barlow Condensed"/>
              </a:rPr>
              <a:t>- You are officers of Texas REALTORS® and have a fiduciary duty to the organization. You are brand ambassadors and are vital to two-way communications between state and local. </a:t>
            </a:r>
          </a:p>
          <a:p>
            <a:pPr algn="l">
              <a:lnSpc>
                <a:spcPts val="5759"/>
              </a:lnSpc>
            </a:pPr>
            <a:endParaRPr lang="en-US" sz="4800">
              <a:solidFill>
                <a:srgbClr val="002B4E"/>
              </a:solidFill>
              <a:latin typeface="Barlow Condensed"/>
              <a:ea typeface="Barlow Condensed"/>
              <a:cs typeface="Barlow Condensed"/>
              <a:sym typeface="Barlow Condensed"/>
            </a:endParaRPr>
          </a:p>
          <a:p>
            <a:pPr algn="l">
              <a:lnSpc>
                <a:spcPts val="5759"/>
              </a:lnSpc>
            </a:pPr>
            <a:r>
              <a:rPr lang="en-US" sz="4800">
                <a:solidFill>
                  <a:srgbClr val="002B4E"/>
                </a:solidFill>
                <a:latin typeface="Barlow Condensed Bold"/>
                <a:ea typeface="Barlow Condensed Bold"/>
                <a:cs typeface="Barlow Condensed Bold"/>
                <a:sym typeface="Barlow Condensed Bold"/>
              </a:rPr>
              <a:t>Foster teamwork </a:t>
            </a:r>
            <a:r>
              <a:rPr lang="en-US" sz="4800">
                <a:solidFill>
                  <a:srgbClr val="002B4E"/>
                </a:solidFill>
                <a:latin typeface="Barlow Condensed"/>
                <a:ea typeface="Barlow Condensed"/>
                <a:cs typeface="Barlow Condensed"/>
                <a:sym typeface="Barlow Condensed"/>
              </a:rPr>
              <a:t>- Work with TREPAC Trustees and Political Involvement Committee members to increase proactive involvement</a:t>
            </a:r>
          </a:p>
        </p:txBody>
      </p:sp>
      <p:sp>
        <p:nvSpPr>
          <p:cNvPr id="3" name="Freeform 3"/>
          <p:cNvSpPr/>
          <p:nvPr/>
        </p:nvSpPr>
        <p:spPr>
          <a:xfrm>
            <a:off x="15755591" y="9495177"/>
            <a:ext cx="2327516" cy="609600"/>
          </a:xfrm>
          <a:custGeom>
            <a:avLst/>
            <a:gdLst/>
            <a:ahLst/>
            <a:cxnLst/>
            <a:rect l="l" t="t" r="r" b="b"/>
            <a:pathLst>
              <a:path w="2872081" h="815483">
                <a:moveTo>
                  <a:pt x="0" y="0"/>
                </a:moveTo>
                <a:lnTo>
                  <a:pt x="2872081" y="0"/>
                </a:lnTo>
                <a:lnTo>
                  <a:pt x="2872081" y="815483"/>
                </a:lnTo>
                <a:lnTo>
                  <a:pt x="0" y="815483"/>
                </a:lnTo>
                <a:lnTo>
                  <a:pt x="0" y="0"/>
                </a:lnTo>
                <a:close/>
              </a:path>
            </a:pathLst>
          </a:custGeom>
          <a:blipFill>
            <a:blip r:embed="rId3"/>
            <a:stretch>
              <a:fillRect/>
            </a:stretch>
          </a:blipFill>
        </p:spPr>
        <p:txBody>
          <a:bodyPr/>
          <a:lstStyle/>
          <a:p>
            <a:endParaRPr lang="en-US"/>
          </a:p>
        </p:txBody>
      </p:sp>
      <p:sp>
        <p:nvSpPr>
          <p:cNvPr id="4" name="TextBox 4"/>
          <p:cNvSpPr txBox="1"/>
          <p:nvPr/>
        </p:nvSpPr>
        <p:spPr>
          <a:xfrm>
            <a:off x="563388" y="725745"/>
            <a:ext cx="15192203" cy="1293555"/>
          </a:xfrm>
          <a:prstGeom prst="rect">
            <a:avLst/>
          </a:prstGeom>
        </p:spPr>
        <p:txBody>
          <a:bodyPr lIns="0" tIns="0" rIns="0" bIns="0" rtlCol="0" anchor="t">
            <a:spAutoFit/>
          </a:bodyPr>
          <a:lstStyle/>
          <a:p>
            <a:pPr algn="l">
              <a:lnSpc>
                <a:spcPts val="9720"/>
              </a:lnSpc>
            </a:pPr>
            <a:r>
              <a:rPr lang="en-US" sz="8100">
                <a:solidFill>
                  <a:srgbClr val="535750"/>
                </a:solidFill>
                <a:latin typeface="Barlow Condensed Medium"/>
                <a:ea typeface="Barlow Condensed Medium"/>
                <a:cs typeface="Barlow Condensed Medium"/>
                <a:sym typeface="Barlow Condensed Medium"/>
              </a:rPr>
              <a:t>Role of a Regional Vice President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7A0306"/>
        </a:solidFill>
        <a:effectLst/>
      </p:bgPr>
    </p:bg>
    <p:spTree>
      <p:nvGrpSpPr>
        <p:cNvPr id="1" name=""/>
        <p:cNvGrpSpPr/>
        <p:nvPr/>
      </p:nvGrpSpPr>
      <p:grpSpPr>
        <a:xfrm>
          <a:off x="0" y="0"/>
          <a:ext cx="0" cy="0"/>
          <a:chOff x="0" y="0"/>
          <a:chExt cx="0" cy="0"/>
        </a:xfrm>
      </p:grpSpPr>
      <p:sp>
        <p:nvSpPr>
          <p:cNvPr id="2" name="Freeform 2" descr="A black star with a white background  Description automatically generated"/>
          <p:cNvSpPr/>
          <p:nvPr/>
        </p:nvSpPr>
        <p:spPr>
          <a:xfrm>
            <a:off x="342900" y="8915400"/>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
        <p:nvSpPr>
          <p:cNvPr id="4" name="TextBox 4"/>
          <p:cNvSpPr txBox="1"/>
          <p:nvPr/>
        </p:nvSpPr>
        <p:spPr>
          <a:xfrm>
            <a:off x="1348740" y="3715926"/>
            <a:ext cx="7018020" cy="2836098"/>
          </a:xfrm>
          <a:prstGeom prst="rect">
            <a:avLst/>
          </a:prstGeom>
        </p:spPr>
        <p:txBody>
          <a:bodyPr lIns="0" tIns="0" rIns="0" bIns="0" rtlCol="0" anchor="t">
            <a:spAutoFit/>
          </a:bodyPr>
          <a:lstStyle/>
          <a:p>
            <a:pPr algn="l">
              <a:lnSpc>
                <a:spcPts val="10800"/>
              </a:lnSpc>
            </a:pPr>
            <a:r>
              <a:rPr lang="en-US" sz="9000">
                <a:solidFill>
                  <a:srgbClr val="AC9E6F"/>
                </a:solidFill>
                <a:latin typeface="Barlow Condensed Bold"/>
                <a:ea typeface="Barlow Condensed Bold"/>
                <a:cs typeface="Barlow Condensed Bold"/>
                <a:sym typeface="Barlow Condensed Bold"/>
              </a:rPr>
              <a:t>Field Representatives</a:t>
            </a:r>
          </a:p>
        </p:txBody>
      </p:sp>
      <p:pic>
        <p:nvPicPr>
          <p:cNvPr id="6" name="Picture 5" descr="A poster with a map of texas&#10;&#10;AI-generated content may be incorrect.">
            <a:extLst>
              <a:ext uri="{FF2B5EF4-FFF2-40B4-BE49-F238E27FC236}">
                <a16:creationId xmlns:a16="http://schemas.microsoft.com/office/drawing/2014/main" id="{C558CA88-3D33-E435-6D83-496C248605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33760" y="0"/>
            <a:ext cx="7954241" cy="1029404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B4E"/>
        </a:solidFill>
        <a:effectLst/>
      </p:bgPr>
    </p:bg>
    <p:spTree>
      <p:nvGrpSpPr>
        <p:cNvPr id="1" name=""/>
        <p:cNvGrpSpPr/>
        <p:nvPr/>
      </p:nvGrpSpPr>
      <p:grpSpPr>
        <a:xfrm>
          <a:off x="0" y="0"/>
          <a:ext cx="0" cy="0"/>
          <a:chOff x="0" y="0"/>
          <a:chExt cx="0" cy="0"/>
        </a:xfrm>
      </p:grpSpPr>
      <p:sp>
        <p:nvSpPr>
          <p:cNvPr id="2" name="TextBox 2"/>
          <p:cNvSpPr txBox="1"/>
          <p:nvPr/>
        </p:nvSpPr>
        <p:spPr>
          <a:xfrm>
            <a:off x="1120140" y="3350895"/>
            <a:ext cx="11132820" cy="3103572"/>
          </a:xfrm>
          <a:prstGeom prst="rect">
            <a:avLst/>
          </a:prstGeom>
        </p:spPr>
        <p:txBody>
          <a:bodyPr lIns="0" tIns="0" rIns="0" bIns="0" rtlCol="0" anchor="t">
            <a:spAutoFit/>
          </a:bodyPr>
          <a:lstStyle/>
          <a:p>
            <a:pPr algn="l">
              <a:lnSpc>
                <a:spcPts val="11880"/>
              </a:lnSpc>
            </a:pPr>
            <a:r>
              <a:rPr lang="en-US" sz="9900">
                <a:solidFill>
                  <a:srgbClr val="FFF0C3"/>
                </a:solidFill>
                <a:latin typeface="Barlow Condensed Bold"/>
                <a:ea typeface="Barlow Condensed Bold"/>
                <a:cs typeface="Barlow Condensed Bold"/>
                <a:sym typeface="Barlow Condensed Bold"/>
              </a:rPr>
              <a:t>RVP Best Practices &amp; Bright Ideas</a:t>
            </a:r>
          </a:p>
        </p:txBody>
      </p:sp>
      <p:sp>
        <p:nvSpPr>
          <p:cNvPr id="3" name="Freeform 3"/>
          <p:cNvSpPr/>
          <p:nvPr/>
        </p:nvSpPr>
        <p:spPr>
          <a:xfrm>
            <a:off x="11430000" y="0"/>
            <a:ext cx="6858000" cy="10287000"/>
          </a:xfrm>
          <a:custGeom>
            <a:avLst/>
            <a:gdLst/>
            <a:ahLst/>
            <a:cxnLst/>
            <a:rect l="l" t="t" r="r" b="b"/>
            <a:pathLst>
              <a:path w="6858000" h="10287000">
                <a:moveTo>
                  <a:pt x="0" y="0"/>
                </a:moveTo>
                <a:lnTo>
                  <a:pt x="6858000" y="0"/>
                </a:lnTo>
                <a:lnTo>
                  <a:pt x="6858000" y="10287000"/>
                </a:lnTo>
                <a:lnTo>
                  <a:pt x="0" y="10287000"/>
                </a:lnTo>
                <a:lnTo>
                  <a:pt x="0" y="0"/>
                </a:lnTo>
                <a:close/>
              </a:path>
            </a:pathLst>
          </a:custGeom>
          <a:blipFill>
            <a:blip r:embed="rId2"/>
            <a:stretch>
              <a:fillRect/>
            </a:stretch>
          </a:blipFill>
        </p:spPr>
        <p:txBody>
          <a:bodyPr/>
          <a:lstStyle/>
          <a:p>
            <a:endParaRPr lang="en-US"/>
          </a:p>
        </p:txBody>
      </p:sp>
      <p:sp>
        <p:nvSpPr>
          <p:cNvPr id="4" name="Freeform 4" descr="A black star with a white background  Description automatically generated"/>
          <p:cNvSpPr/>
          <p:nvPr/>
        </p:nvSpPr>
        <p:spPr>
          <a:xfrm>
            <a:off x="16687800" y="9029700"/>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A0F3E4-0FB1-A144-25FC-90F94F44BD44}"/>
            </a:ext>
          </a:extLst>
        </p:cNvPr>
        <p:cNvGrpSpPr/>
        <p:nvPr/>
      </p:nvGrpSpPr>
      <p:grpSpPr>
        <a:xfrm>
          <a:off x="0" y="0"/>
          <a:ext cx="0" cy="0"/>
          <a:chOff x="0" y="0"/>
          <a:chExt cx="0" cy="0"/>
        </a:xfrm>
      </p:grpSpPr>
      <p:sp>
        <p:nvSpPr>
          <p:cNvPr id="2" name="TextBox 5">
            <a:extLst>
              <a:ext uri="{FF2B5EF4-FFF2-40B4-BE49-F238E27FC236}">
                <a16:creationId xmlns:a16="http://schemas.microsoft.com/office/drawing/2014/main" id="{512B0DD8-D49A-2751-6B48-BD8613C62A72}"/>
              </a:ext>
            </a:extLst>
          </p:cNvPr>
          <p:cNvSpPr txBox="1">
            <a:spLocks noGrp="1"/>
          </p:cNvSpPr>
          <p:nvPr>
            <p:ph type="body" sz="quarter" idx="10"/>
          </p:nvPr>
        </p:nvSpPr>
        <p:spPr>
          <a:xfrm>
            <a:off x="7162800" y="1104900"/>
            <a:ext cx="9601200" cy="6858000"/>
          </a:xfrm>
          <a:prstGeom prst="rect">
            <a:avLst/>
          </a:prstGeom>
        </p:spPr>
        <p:txBody>
          <a:bodyPr lIns="0" tIns="0" rIns="0" bIns="0" rtlCol="0" anchor="t">
            <a:spAutoFit/>
          </a:bodyPr>
          <a:lstStyle/>
          <a:p>
            <a:pPr algn="l">
              <a:lnSpc>
                <a:spcPts val="11340"/>
              </a:lnSpc>
            </a:pPr>
            <a:r>
              <a:rPr lang="en-US" sz="10500">
                <a:solidFill>
                  <a:srgbClr val="E4ECEC"/>
                </a:solidFill>
                <a:latin typeface="Barlow Condensed Medium"/>
                <a:ea typeface="Barlow Condensed Medium"/>
                <a:cs typeface="Barlow Condensed Medium"/>
                <a:sym typeface="Barlow Condensed Medium"/>
              </a:rPr>
              <a:t>Texas REALTORS® Regional Vice Presidents Workshop</a:t>
            </a:r>
          </a:p>
        </p:txBody>
      </p:sp>
      <p:sp>
        <p:nvSpPr>
          <p:cNvPr id="4" name="TextBox 6">
            <a:extLst>
              <a:ext uri="{FF2B5EF4-FFF2-40B4-BE49-F238E27FC236}">
                <a16:creationId xmlns:a16="http://schemas.microsoft.com/office/drawing/2014/main" id="{5366BFFC-3F3B-0159-85BA-94F1FCE6CFF3}"/>
              </a:ext>
            </a:extLst>
          </p:cNvPr>
          <p:cNvSpPr txBox="1"/>
          <p:nvPr/>
        </p:nvSpPr>
        <p:spPr>
          <a:xfrm>
            <a:off x="7239000" y="7200900"/>
            <a:ext cx="8961120" cy="933450"/>
          </a:xfrm>
          <a:prstGeom prst="rect">
            <a:avLst/>
          </a:prstGeom>
        </p:spPr>
        <p:txBody>
          <a:bodyPr lIns="0" tIns="0" rIns="0" bIns="0" rtlCol="0" anchor="t">
            <a:spAutoFit/>
          </a:bodyPr>
          <a:lstStyle/>
          <a:p>
            <a:pPr marL="0" marR="0" lvl="0" indent="0" algn="l" defTabSz="914400" rtl="0" eaLnBrk="1" fontAlgn="auto" latinLnBrk="0" hangingPunct="1">
              <a:lnSpc>
                <a:spcPts val="7200"/>
              </a:lnSpc>
              <a:spcBef>
                <a:spcPts val="0"/>
              </a:spcBef>
              <a:spcAft>
                <a:spcPts val="0"/>
              </a:spcAft>
              <a:buClrTx/>
              <a:buSzTx/>
              <a:buFontTx/>
              <a:buNone/>
              <a:tabLst/>
              <a:defRPr/>
            </a:pPr>
            <a:r>
              <a:rPr kumimoji="0" lang="en-US" sz="6000" b="0" i="0" u="none" strike="noStrike" kern="1200" cap="none" spc="0" normalizeH="0" baseline="0" noProof="0">
                <a:ln>
                  <a:noFill/>
                </a:ln>
                <a:solidFill>
                  <a:srgbClr val="FFF0C3"/>
                </a:solidFill>
                <a:effectLst/>
                <a:uLnTx/>
                <a:uFillTx/>
                <a:latin typeface="Barlow Condensed Medium"/>
                <a:ea typeface="Barlow Condensed Medium"/>
                <a:cs typeface="Barlow Condensed Medium"/>
                <a:sym typeface="Barlow Condensed Medium"/>
              </a:rPr>
              <a:t>Thursday, August 21, 2025</a:t>
            </a:r>
          </a:p>
        </p:txBody>
      </p:sp>
    </p:spTree>
    <p:extLst>
      <p:ext uri="{BB962C8B-B14F-4D97-AF65-F5344CB8AC3E}">
        <p14:creationId xmlns:p14="http://schemas.microsoft.com/office/powerpoint/2010/main" val="1013668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6FBA"/>
        </a:solidFill>
        <a:effectLst/>
      </p:bgPr>
    </p:bg>
    <p:spTree>
      <p:nvGrpSpPr>
        <p:cNvPr id="1" name=""/>
        <p:cNvGrpSpPr/>
        <p:nvPr/>
      </p:nvGrpSpPr>
      <p:grpSpPr>
        <a:xfrm>
          <a:off x="0" y="0"/>
          <a:ext cx="0" cy="0"/>
          <a:chOff x="0" y="0"/>
          <a:chExt cx="0" cy="0"/>
        </a:xfrm>
      </p:grpSpPr>
      <p:sp>
        <p:nvSpPr>
          <p:cNvPr id="2" name="Freeform 2"/>
          <p:cNvSpPr/>
          <p:nvPr/>
        </p:nvSpPr>
        <p:spPr>
          <a:xfrm>
            <a:off x="15137902" y="9074758"/>
            <a:ext cx="2830058" cy="802162"/>
          </a:xfrm>
          <a:custGeom>
            <a:avLst/>
            <a:gdLst/>
            <a:ahLst/>
            <a:cxnLst/>
            <a:rect l="l" t="t" r="r" b="b"/>
            <a:pathLst>
              <a:path w="2830058" h="802162">
                <a:moveTo>
                  <a:pt x="0" y="0"/>
                </a:moveTo>
                <a:lnTo>
                  <a:pt x="2830058" y="0"/>
                </a:lnTo>
                <a:lnTo>
                  <a:pt x="2830058" y="802162"/>
                </a:lnTo>
                <a:lnTo>
                  <a:pt x="0" y="802162"/>
                </a:lnTo>
                <a:lnTo>
                  <a:pt x="0" y="0"/>
                </a:lnTo>
                <a:close/>
              </a:path>
            </a:pathLst>
          </a:custGeom>
          <a:blipFill>
            <a:blip r:embed="rId2"/>
            <a:stretch>
              <a:fillRect/>
            </a:stretch>
          </a:blipFill>
        </p:spPr>
        <p:txBody>
          <a:bodyPr/>
          <a:lstStyle/>
          <a:p>
            <a:endParaRPr lang="en-US"/>
          </a:p>
        </p:txBody>
      </p:sp>
      <p:sp>
        <p:nvSpPr>
          <p:cNvPr id="3" name="TextBox 3"/>
          <p:cNvSpPr txBox="1"/>
          <p:nvPr/>
        </p:nvSpPr>
        <p:spPr>
          <a:xfrm>
            <a:off x="1005840" y="960120"/>
            <a:ext cx="15192203" cy="1293555"/>
          </a:xfrm>
          <a:prstGeom prst="rect">
            <a:avLst/>
          </a:prstGeom>
        </p:spPr>
        <p:txBody>
          <a:bodyPr lIns="0" tIns="0" rIns="0" bIns="0" rtlCol="0" anchor="t">
            <a:spAutoFit/>
          </a:bodyPr>
          <a:lstStyle/>
          <a:p>
            <a:pPr algn="l">
              <a:lnSpc>
                <a:spcPts val="9720"/>
              </a:lnSpc>
            </a:pPr>
            <a:r>
              <a:rPr lang="en-US" sz="8100">
                <a:solidFill>
                  <a:srgbClr val="CDD9D5"/>
                </a:solidFill>
                <a:latin typeface="Barlow Condensed Medium"/>
                <a:ea typeface="Barlow Condensed Medium"/>
                <a:cs typeface="Barlow Condensed Medium"/>
                <a:sym typeface="Barlow Condensed Medium"/>
              </a:rPr>
              <a:t>Role of a Regional Vice President</a:t>
            </a:r>
          </a:p>
        </p:txBody>
      </p:sp>
      <p:sp>
        <p:nvSpPr>
          <p:cNvPr id="4" name="TextBox 4"/>
          <p:cNvSpPr txBox="1"/>
          <p:nvPr/>
        </p:nvSpPr>
        <p:spPr>
          <a:xfrm>
            <a:off x="1547899" y="5358304"/>
            <a:ext cx="15192203" cy="1524387"/>
          </a:xfrm>
          <a:prstGeom prst="rect">
            <a:avLst/>
          </a:prstGeom>
        </p:spPr>
        <p:txBody>
          <a:bodyPr lIns="0" tIns="0" rIns="0" bIns="0" rtlCol="0" anchor="t">
            <a:spAutoFit/>
          </a:bodyPr>
          <a:lstStyle/>
          <a:p>
            <a:pPr algn="l">
              <a:lnSpc>
                <a:spcPts val="5759"/>
              </a:lnSpc>
            </a:pPr>
            <a:r>
              <a:rPr lang="en-US" sz="4800">
                <a:solidFill>
                  <a:srgbClr val="FEFEFE"/>
                </a:solidFill>
                <a:latin typeface="Barlow Condensed Bold"/>
                <a:ea typeface="Barlow Condensed Bold"/>
                <a:cs typeface="Barlow Condensed Bold"/>
                <a:sym typeface="Barlow Condensed Bold"/>
              </a:rPr>
              <a:t>Build trust and develop new leaders </a:t>
            </a:r>
            <a:r>
              <a:rPr lang="en-US" sz="4800">
                <a:solidFill>
                  <a:srgbClr val="FEFEFE"/>
                </a:solidFill>
                <a:latin typeface="Barlow Condensed"/>
                <a:ea typeface="Barlow Condensed"/>
                <a:cs typeface="Barlow Condensed"/>
                <a:sym typeface="Barlow Condensed"/>
              </a:rPr>
              <a:t>– cheer and champion everyone you can</a:t>
            </a:r>
          </a:p>
        </p:txBody>
      </p:sp>
      <p:sp>
        <p:nvSpPr>
          <p:cNvPr id="5" name="TextBox 5"/>
          <p:cNvSpPr txBox="1"/>
          <p:nvPr/>
        </p:nvSpPr>
        <p:spPr>
          <a:xfrm>
            <a:off x="1547901" y="7006516"/>
            <a:ext cx="15192201" cy="1447800"/>
          </a:xfrm>
          <a:prstGeom prst="rect">
            <a:avLst/>
          </a:prstGeom>
        </p:spPr>
        <p:txBody>
          <a:bodyPr lIns="0" tIns="0" rIns="0" bIns="0" rtlCol="0" anchor="t">
            <a:spAutoFit/>
          </a:bodyPr>
          <a:lstStyle/>
          <a:p>
            <a:pPr algn="l">
              <a:lnSpc>
                <a:spcPts val="5759"/>
              </a:lnSpc>
            </a:pPr>
            <a:r>
              <a:rPr lang="en-US" sz="4800">
                <a:solidFill>
                  <a:srgbClr val="FEFEFE"/>
                </a:solidFill>
                <a:latin typeface="Barlow Condensed Bold"/>
                <a:ea typeface="Barlow Condensed Bold"/>
                <a:cs typeface="Barlow Condensed Bold"/>
                <a:sym typeface="Barlow Condensed Bold"/>
              </a:rPr>
              <a:t>Mentor your replacement</a:t>
            </a:r>
            <a:r>
              <a:rPr lang="en-US" sz="4800">
                <a:solidFill>
                  <a:srgbClr val="FEFEFE"/>
                </a:solidFill>
                <a:latin typeface="Barlow Condensed"/>
                <a:ea typeface="Barlow Condensed"/>
                <a:cs typeface="Barlow Condensed"/>
                <a:sym typeface="Barlow Condensed"/>
              </a:rPr>
              <a:t> – equip them to step right in and do even better than you did!</a:t>
            </a:r>
          </a:p>
        </p:txBody>
      </p:sp>
      <p:sp>
        <p:nvSpPr>
          <p:cNvPr id="6" name="TextBox 6"/>
          <p:cNvSpPr txBox="1"/>
          <p:nvPr/>
        </p:nvSpPr>
        <p:spPr>
          <a:xfrm>
            <a:off x="1547899" y="4277307"/>
            <a:ext cx="15192203" cy="785722"/>
          </a:xfrm>
          <a:prstGeom prst="rect">
            <a:avLst/>
          </a:prstGeom>
        </p:spPr>
        <p:txBody>
          <a:bodyPr lIns="0" tIns="0" rIns="0" bIns="0" rtlCol="0" anchor="t">
            <a:spAutoFit/>
          </a:bodyPr>
          <a:lstStyle/>
          <a:p>
            <a:pPr algn="l">
              <a:lnSpc>
                <a:spcPts val="5759"/>
              </a:lnSpc>
            </a:pPr>
            <a:r>
              <a:rPr lang="en-US" sz="4800">
                <a:solidFill>
                  <a:srgbClr val="E4ECEC"/>
                </a:solidFill>
                <a:latin typeface="Barlow Condensed Bold"/>
                <a:ea typeface="Barlow Condensed Bold"/>
                <a:cs typeface="Barlow Condensed Bold"/>
                <a:sym typeface="Barlow Condensed Bold"/>
              </a:rPr>
              <a:t>Be available and be relevant </a:t>
            </a:r>
            <a:r>
              <a:rPr lang="en-US" sz="4800">
                <a:solidFill>
                  <a:srgbClr val="E4ECEC"/>
                </a:solidFill>
                <a:latin typeface="Barlow Condensed"/>
                <a:ea typeface="Barlow Condensed"/>
                <a:cs typeface="Barlow Condensed"/>
                <a:sym typeface="Barlow Condensed"/>
              </a:rPr>
              <a:t>– then be enthusiastic and grateful</a:t>
            </a:r>
          </a:p>
        </p:txBody>
      </p:sp>
      <p:sp>
        <p:nvSpPr>
          <p:cNvPr id="7" name="TextBox 7"/>
          <p:cNvSpPr txBox="1"/>
          <p:nvPr/>
        </p:nvSpPr>
        <p:spPr>
          <a:xfrm>
            <a:off x="1547899" y="2531745"/>
            <a:ext cx="15192201" cy="1447800"/>
          </a:xfrm>
          <a:prstGeom prst="rect">
            <a:avLst/>
          </a:prstGeom>
        </p:spPr>
        <p:txBody>
          <a:bodyPr lIns="0" tIns="0" rIns="0" bIns="0" rtlCol="0" anchor="t">
            <a:spAutoFit/>
          </a:bodyPr>
          <a:lstStyle/>
          <a:p>
            <a:pPr algn="l">
              <a:lnSpc>
                <a:spcPts val="5759"/>
              </a:lnSpc>
            </a:pPr>
            <a:r>
              <a:rPr lang="en-US" sz="4800">
                <a:solidFill>
                  <a:srgbClr val="FEFEFE"/>
                </a:solidFill>
                <a:latin typeface="Barlow Condensed Bold"/>
                <a:ea typeface="Barlow Condensed Bold"/>
                <a:cs typeface="Barlow Condensed Bold"/>
                <a:sym typeface="Barlow Condensed Bold"/>
              </a:rPr>
              <a:t>Talk to your AEs and Presidents regularly</a:t>
            </a:r>
            <a:r>
              <a:rPr lang="en-US" sz="4800">
                <a:solidFill>
                  <a:srgbClr val="FEFEFE"/>
                </a:solidFill>
                <a:latin typeface="Barlow Condensed"/>
                <a:ea typeface="Barlow Condensed"/>
                <a:cs typeface="Barlow Condensed"/>
                <a:sym typeface="Barlow Condensed"/>
              </a:rPr>
              <a:t> – They are key partners. Keep them informed. Value them. Seek input.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8222F"/>
        </a:solidFill>
        <a:effectLst/>
      </p:bgPr>
    </p:bg>
    <p:spTree>
      <p:nvGrpSpPr>
        <p:cNvPr id="1" name=""/>
        <p:cNvGrpSpPr/>
        <p:nvPr/>
      </p:nvGrpSpPr>
      <p:grpSpPr>
        <a:xfrm>
          <a:off x="0" y="0"/>
          <a:ext cx="0" cy="0"/>
          <a:chOff x="0" y="0"/>
          <a:chExt cx="0" cy="0"/>
        </a:xfrm>
      </p:grpSpPr>
      <p:sp>
        <p:nvSpPr>
          <p:cNvPr id="2" name="Freeform 2" descr="preencoded.png"/>
          <p:cNvSpPr/>
          <p:nvPr/>
        </p:nvSpPr>
        <p:spPr>
          <a:xfrm>
            <a:off x="11211633" y="0"/>
            <a:ext cx="7076367" cy="10298712"/>
          </a:xfrm>
          <a:custGeom>
            <a:avLst/>
            <a:gdLst/>
            <a:ahLst/>
            <a:cxnLst/>
            <a:rect l="l" t="t" r="r" b="b"/>
            <a:pathLst>
              <a:path w="7076367" h="10298712">
                <a:moveTo>
                  <a:pt x="0" y="0"/>
                </a:moveTo>
                <a:lnTo>
                  <a:pt x="7076367" y="0"/>
                </a:lnTo>
                <a:lnTo>
                  <a:pt x="7076367" y="10298712"/>
                </a:lnTo>
                <a:lnTo>
                  <a:pt x="0" y="10298712"/>
                </a:lnTo>
                <a:lnTo>
                  <a:pt x="0" y="0"/>
                </a:lnTo>
                <a:close/>
              </a:path>
            </a:pathLst>
          </a:custGeom>
          <a:blipFill>
            <a:blip r:embed="rId2"/>
            <a:stretch>
              <a:fillRect l="-60438" t="-351" r="-60438" b="-352"/>
            </a:stretch>
          </a:blipFill>
        </p:spPr>
        <p:txBody>
          <a:bodyPr/>
          <a:lstStyle/>
          <a:p>
            <a:endParaRPr lang="en-US"/>
          </a:p>
        </p:txBody>
      </p:sp>
      <p:sp>
        <p:nvSpPr>
          <p:cNvPr id="3" name="Freeform 3"/>
          <p:cNvSpPr/>
          <p:nvPr/>
        </p:nvSpPr>
        <p:spPr>
          <a:xfrm>
            <a:off x="434340" y="9224233"/>
            <a:ext cx="2830058" cy="802162"/>
          </a:xfrm>
          <a:custGeom>
            <a:avLst/>
            <a:gdLst/>
            <a:ahLst/>
            <a:cxnLst/>
            <a:rect l="l" t="t" r="r" b="b"/>
            <a:pathLst>
              <a:path w="2830058" h="802162">
                <a:moveTo>
                  <a:pt x="0" y="0"/>
                </a:moveTo>
                <a:lnTo>
                  <a:pt x="2830058" y="0"/>
                </a:lnTo>
                <a:lnTo>
                  <a:pt x="2830058" y="802162"/>
                </a:lnTo>
                <a:lnTo>
                  <a:pt x="0" y="802162"/>
                </a:lnTo>
                <a:lnTo>
                  <a:pt x="0" y="0"/>
                </a:lnTo>
                <a:close/>
              </a:path>
            </a:pathLst>
          </a:custGeom>
          <a:blipFill>
            <a:blip r:embed="rId3"/>
            <a:stretch>
              <a:fillRect/>
            </a:stretch>
          </a:blipFill>
        </p:spPr>
        <p:txBody>
          <a:bodyPr/>
          <a:lstStyle/>
          <a:p>
            <a:endParaRPr lang="en-US"/>
          </a:p>
        </p:txBody>
      </p:sp>
      <p:sp>
        <p:nvSpPr>
          <p:cNvPr id="4" name="TextBox 4"/>
          <p:cNvSpPr txBox="1"/>
          <p:nvPr/>
        </p:nvSpPr>
        <p:spPr>
          <a:xfrm>
            <a:off x="434340" y="274320"/>
            <a:ext cx="10332720" cy="1243930"/>
          </a:xfrm>
          <a:prstGeom prst="rect">
            <a:avLst/>
          </a:prstGeom>
        </p:spPr>
        <p:txBody>
          <a:bodyPr lIns="0" tIns="0" rIns="0" bIns="0" rtlCol="0" anchor="t">
            <a:spAutoFit/>
          </a:bodyPr>
          <a:lstStyle/>
          <a:p>
            <a:pPr algn="l">
              <a:lnSpc>
                <a:spcPts val="9720"/>
              </a:lnSpc>
            </a:pPr>
            <a:r>
              <a:rPr lang="en-US" sz="8100" dirty="0">
                <a:solidFill>
                  <a:srgbClr val="E4ECEC"/>
                </a:solidFill>
                <a:latin typeface="Barlow Condensed Bold"/>
                <a:ea typeface="Barlow Condensed Bold"/>
                <a:cs typeface="Barlow Condensed Bold"/>
                <a:sym typeface="Barlow Condensed Bold"/>
              </a:rPr>
              <a:t>Fiduciary Duties</a:t>
            </a:r>
          </a:p>
        </p:txBody>
      </p:sp>
      <p:sp>
        <p:nvSpPr>
          <p:cNvPr id="5" name="TextBox 5"/>
          <p:cNvSpPr txBox="1"/>
          <p:nvPr/>
        </p:nvSpPr>
        <p:spPr>
          <a:xfrm>
            <a:off x="780216" y="3246120"/>
            <a:ext cx="10332720" cy="785722"/>
          </a:xfrm>
          <a:prstGeom prst="rect">
            <a:avLst/>
          </a:prstGeom>
        </p:spPr>
        <p:txBody>
          <a:bodyPr lIns="0" tIns="0" rIns="0" bIns="0" rtlCol="0" anchor="t">
            <a:spAutoFit/>
          </a:bodyPr>
          <a:lstStyle/>
          <a:p>
            <a:pPr algn="l">
              <a:lnSpc>
                <a:spcPts val="5759"/>
              </a:lnSpc>
            </a:pPr>
            <a:r>
              <a:rPr lang="en-US" sz="4800">
                <a:solidFill>
                  <a:srgbClr val="FFF0C3"/>
                </a:solidFill>
                <a:latin typeface="Barlow Condensed Bold"/>
                <a:ea typeface="Barlow Condensed Bold"/>
                <a:cs typeface="Barlow Condensed Bold"/>
                <a:sym typeface="Barlow Condensed Bold"/>
              </a:rPr>
              <a:t>Who do you represent?</a:t>
            </a:r>
          </a:p>
        </p:txBody>
      </p:sp>
      <p:sp>
        <p:nvSpPr>
          <p:cNvPr id="6" name="TextBox 6"/>
          <p:cNvSpPr txBox="1"/>
          <p:nvPr/>
        </p:nvSpPr>
        <p:spPr>
          <a:xfrm>
            <a:off x="1186216" y="4819240"/>
            <a:ext cx="9507273" cy="248490"/>
          </a:xfrm>
          <a:prstGeom prst="rect">
            <a:avLst/>
          </a:prstGeom>
        </p:spPr>
        <p:txBody>
          <a:bodyPr lIns="0" tIns="0" rIns="0" bIns="0" rtlCol="0" anchor="t">
            <a:spAutoFit/>
          </a:bodyPr>
          <a:lstStyle/>
          <a:p>
            <a:pPr algn="l">
              <a:lnSpc>
                <a:spcPts val="5759"/>
              </a:lnSpc>
            </a:pPr>
            <a:r>
              <a:rPr lang="en-US" sz="4800" dirty="0">
                <a:solidFill>
                  <a:srgbClr val="FFF0C3"/>
                </a:solidFill>
                <a:latin typeface="Barlow Condensed"/>
                <a:ea typeface="Barlow Condensed"/>
                <a:cs typeface="Barlow Condensed"/>
                <a:sym typeface="Barlow Condensed"/>
              </a:rPr>
              <a:t>Large firm, Small firm, Franchise, Commercial, Farm &amp; Ranch? Membership? Region? Local Association?</a:t>
            </a:r>
          </a:p>
          <a:p>
            <a:pPr algn="l">
              <a:lnSpc>
                <a:spcPts val="5759"/>
              </a:lnSpc>
            </a:pPr>
            <a:endParaRPr lang="en-US" sz="4800" dirty="0">
              <a:solidFill>
                <a:srgbClr val="FFF0C3"/>
              </a:solidFill>
              <a:latin typeface="Barlow Condensed"/>
              <a:ea typeface="Barlow Condensed"/>
              <a:cs typeface="Barlow Condensed"/>
              <a:sym typeface="Barlow Condense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B4E"/>
        </a:solidFill>
        <a:effectLst/>
      </p:bgPr>
    </p:bg>
    <p:spTree>
      <p:nvGrpSpPr>
        <p:cNvPr id="1" name=""/>
        <p:cNvGrpSpPr/>
        <p:nvPr/>
      </p:nvGrpSpPr>
      <p:grpSpPr>
        <a:xfrm>
          <a:off x="0" y="0"/>
          <a:ext cx="0" cy="0"/>
          <a:chOff x="0" y="0"/>
          <a:chExt cx="0" cy="0"/>
        </a:xfrm>
      </p:grpSpPr>
      <p:grpSp>
        <p:nvGrpSpPr>
          <p:cNvPr id="2" name="Group 2"/>
          <p:cNvGrpSpPr/>
          <p:nvPr/>
        </p:nvGrpSpPr>
        <p:grpSpPr>
          <a:xfrm>
            <a:off x="961572" y="2560534"/>
            <a:ext cx="8284678" cy="2763940"/>
            <a:chOff x="0" y="0"/>
            <a:chExt cx="11046238" cy="3685254"/>
          </a:xfrm>
        </p:grpSpPr>
        <p:sp>
          <p:nvSpPr>
            <p:cNvPr id="3" name="Freeform 3"/>
            <p:cNvSpPr/>
            <p:nvPr/>
          </p:nvSpPr>
          <p:spPr>
            <a:xfrm>
              <a:off x="0" y="0"/>
              <a:ext cx="11046206" cy="3685286"/>
            </a:xfrm>
            <a:custGeom>
              <a:avLst/>
              <a:gdLst/>
              <a:ahLst/>
              <a:cxnLst/>
              <a:rect l="l" t="t" r="r" b="b"/>
              <a:pathLst>
                <a:path w="11046206" h="3685286">
                  <a:moveTo>
                    <a:pt x="0" y="0"/>
                  </a:moveTo>
                  <a:lnTo>
                    <a:pt x="11046206" y="0"/>
                  </a:lnTo>
                  <a:lnTo>
                    <a:pt x="11046206" y="3685286"/>
                  </a:lnTo>
                  <a:lnTo>
                    <a:pt x="0" y="3685286"/>
                  </a:lnTo>
                  <a:close/>
                </a:path>
              </a:pathLst>
            </a:custGeom>
            <a:solidFill>
              <a:srgbClr val="FFF0C3"/>
            </a:solidFill>
          </p:spPr>
          <p:txBody>
            <a:bodyPr/>
            <a:lstStyle/>
            <a:p>
              <a:endParaRPr lang="en-US"/>
            </a:p>
          </p:txBody>
        </p:sp>
      </p:grpSp>
      <p:grpSp>
        <p:nvGrpSpPr>
          <p:cNvPr id="4" name="Group 4"/>
          <p:cNvGrpSpPr/>
          <p:nvPr/>
        </p:nvGrpSpPr>
        <p:grpSpPr>
          <a:xfrm>
            <a:off x="9531928" y="2560534"/>
            <a:ext cx="8284678" cy="2763940"/>
            <a:chOff x="0" y="0"/>
            <a:chExt cx="11046238" cy="3685254"/>
          </a:xfrm>
        </p:grpSpPr>
        <p:sp>
          <p:nvSpPr>
            <p:cNvPr id="5" name="Freeform 5"/>
            <p:cNvSpPr/>
            <p:nvPr/>
          </p:nvSpPr>
          <p:spPr>
            <a:xfrm>
              <a:off x="0" y="0"/>
              <a:ext cx="11046206" cy="3685286"/>
            </a:xfrm>
            <a:custGeom>
              <a:avLst/>
              <a:gdLst/>
              <a:ahLst/>
              <a:cxnLst/>
              <a:rect l="l" t="t" r="r" b="b"/>
              <a:pathLst>
                <a:path w="11046206" h="3685286">
                  <a:moveTo>
                    <a:pt x="0" y="0"/>
                  </a:moveTo>
                  <a:lnTo>
                    <a:pt x="11046206" y="0"/>
                  </a:lnTo>
                  <a:lnTo>
                    <a:pt x="11046206" y="3685286"/>
                  </a:lnTo>
                  <a:lnTo>
                    <a:pt x="0" y="3685286"/>
                  </a:lnTo>
                  <a:close/>
                </a:path>
              </a:pathLst>
            </a:custGeom>
            <a:solidFill>
              <a:srgbClr val="FFF0C3"/>
            </a:solidFill>
          </p:spPr>
          <p:txBody>
            <a:bodyPr/>
            <a:lstStyle/>
            <a:p>
              <a:endParaRPr lang="en-US"/>
            </a:p>
          </p:txBody>
        </p:sp>
      </p:grpSp>
      <p:grpSp>
        <p:nvGrpSpPr>
          <p:cNvPr id="6" name="Group 6"/>
          <p:cNvGrpSpPr/>
          <p:nvPr/>
        </p:nvGrpSpPr>
        <p:grpSpPr>
          <a:xfrm>
            <a:off x="961572" y="5610153"/>
            <a:ext cx="8284678" cy="2763941"/>
            <a:chOff x="0" y="0"/>
            <a:chExt cx="11046238" cy="3685254"/>
          </a:xfrm>
        </p:grpSpPr>
        <p:sp>
          <p:nvSpPr>
            <p:cNvPr id="7" name="Freeform 7"/>
            <p:cNvSpPr/>
            <p:nvPr/>
          </p:nvSpPr>
          <p:spPr>
            <a:xfrm>
              <a:off x="0" y="0"/>
              <a:ext cx="11046206" cy="3685286"/>
            </a:xfrm>
            <a:custGeom>
              <a:avLst/>
              <a:gdLst/>
              <a:ahLst/>
              <a:cxnLst/>
              <a:rect l="l" t="t" r="r" b="b"/>
              <a:pathLst>
                <a:path w="11046206" h="3685286">
                  <a:moveTo>
                    <a:pt x="0" y="0"/>
                  </a:moveTo>
                  <a:lnTo>
                    <a:pt x="11046206" y="0"/>
                  </a:lnTo>
                  <a:lnTo>
                    <a:pt x="11046206" y="3685286"/>
                  </a:lnTo>
                  <a:lnTo>
                    <a:pt x="0" y="3685286"/>
                  </a:lnTo>
                  <a:close/>
                </a:path>
              </a:pathLst>
            </a:custGeom>
            <a:solidFill>
              <a:srgbClr val="FFF0C3"/>
            </a:solidFill>
          </p:spPr>
          <p:txBody>
            <a:bodyPr/>
            <a:lstStyle/>
            <a:p>
              <a:endParaRPr lang="en-US"/>
            </a:p>
          </p:txBody>
        </p:sp>
      </p:grpSp>
      <p:grpSp>
        <p:nvGrpSpPr>
          <p:cNvPr id="8" name="Group 8"/>
          <p:cNvGrpSpPr/>
          <p:nvPr/>
        </p:nvGrpSpPr>
        <p:grpSpPr>
          <a:xfrm>
            <a:off x="9531928" y="5610153"/>
            <a:ext cx="8284678" cy="2763941"/>
            <a:chOff x="0" y="0"/>
            <a:chExt cx="11046238" cy="3685254"/>
          </a:xfrm>
        </p:grpSpPr>
        <p:sp>
          <p:nvSpPr>
            <p:cNvPr id="9" name="Freeform 9"/>
            <p:cNvSpPr/>
            <p:nvPr/>
          </p:nvSpPr>
          <p:spPr>
            <a:xfrm>
              <a:off x="0" y="0"/>
              <a:ext cx="11046206" cy="3685286"/>
            </a:xfrm>
            <a:custGeom>
              <a:avLst/>
              <a:gdLst/>
              <a:ahLst/>
              <a:cxnLst/>
              <a:rect l="l" t="t" r="r" b="b"/>
              <a:pathLst>
                <a:path w="11046206" h="3685286">
                  <a:moveTo>
                    <a:pt x="0" y="0"/>
                  </a:moveTo>
                  <a:lnTo>
                    <a:pt x="11046206" y="0"/>
                  </a:lnTo>
                  <a:lnTo>
                    <a:pt x="11046206" y="3685286"/>
                  </a:lnTo>
                  <a:lnTo>
                    <a:pt x="0" y="3685286"/>
                  </a:lnTo>
                  <a:close/>
                </a:path>
              </a:pathLst>
            </a:custGeom>
            <a:solidFill>
              <a:srgbClr val="FFF0C3"/>
            </a:solidFill>
          </p:spPr>
          <p:txBody>
            <a:bodyPr/>
            <a:lstStyle/>
            <a:p>
              <a:endParaRPr lang="en-US"/>
            </a:p>
          </p:txBody>
        </p:sp>
      </p:grpSp>
      <p:sp>
        <p:nvSpPr>
          <p:cNvPr id="10" name="Freeform 10"/>
          <p:cNvSpPr/>
          <p:nvPr/>
        </p:nvSpPr>
        <p:spPr>
          <a:xfrm>
            <a:off x="15129390" y="9258300"/>
            <a:ext cx="2830058" cy="802162"/>
          </a:xfrm>
          <a:custGeom>
            <a:avLst/>
            <a:gdLst/>
            <a:ahLst/>
            <a:cxnLst/>
            <a:rect l="l" t="t" r="r" b="b"/>
            <a:pathLst>
              <a:path w="2830058" h="802162">
                <a:moveTo>
                  <a:pt x="0" y="0"/>
                </a:moveTo>
                <a:lnTo>
                  <a:pt x="2830057" y="0"/>
                </a:lnTo>
                <a:lnTo>
                  <a:pt x="2830057" y="802162"/>
                </a:lnTo>
                <a:lnTo>
                  <a:pt x="0" y="802162"/>
                </a:lnTo>
                <a:lnTo>
                  <a:pt x="0" y="0"/>
                </a:lnTo>
                <a:close/>
              </a:path>
            </a:pathLst>
          </a:custGeom>
          <a:blipFill>
            <a:blip r:embed="rId2"/>
            <a:stretch>
              <a:fillRect/>
            </a:stretch>
          </a:blipFill>
        </p:spPr>
        <p:txBody>
          <a:bodyPr/>
          <a:lstStyle/>
          <a:p>
            <a:endParaRPr lang="en-US"/>
          </a:p>
        </p:txBody>
      </p:sp>
      <p:sp>
        <p:nvSpPr>
          <p:cNvPr id="11" name="TextBox 11"/>
          <p:cNvSpPr txBox="1"/>
          <p:nvPr/>
        </p:nvSpPr>
        <p:spPr>
          <a:xfrm>
            <a:off x="1005840" y="493395"/>
            <a:ext cx="16730544" cy="1552575"/>
          </a:xfrm>
          <a:prstGeom prst="rect">
            <a:avLst/>
          </a:prstGeom>
        </p:spPr>
        <p:txBody>
          <a:bodyPr lIns="0" tIns="0" rIns="0" bIns="0" rtlCol="0" anchor="t">
            <a:spAutoFit/>
          </a:bodyPr>
          <a:lstStyle/>
          <a:p>
            <a:pPr algn="l">
              <a:lnSpc>
                <a:spcPts val="6119"/>
              </a:lnSpc>
            </a:pPr>
            <a:r>
              <a:rPr lang="en-US" sz="5099">
                <a:solidFill>
                  <a:srgbClr val="FEFEFE"/>
                </a:solidFill>
                <a:latin typeface="Barlow Condensed Bold"/>
                <a:ea typeface="Barlow Condensed Bold"/>
                <a:cs typeface="Barlow Condensed Bold"/>
                <a:sym typeface="Barlow Condensed Bold"/>
              </a:rPr>
              <a:t>Fiduciary duty requires you to make careful, good-faith decisions in the best interest of the association.</a:t>
            </a:r>
          </a:p>
        </p:txBody>
      </p:sp>
      <p:sp>
        <p:nvSpPr>
          <p:cNvPr id="12" name="TextBox 12"/>
          <p:cNvSpPr txBox="1"/>
          <p:nvPr/>
        </p:nvSpPr>
        <p:spPr>
          <a:xfrm>
            <a:off x="1390090" y="3035917"/>
            <a:ext cx="7999000" cy="297930"/>
          </a:xfrm>
          <a:prstGeom prst="rect">
            <a:avLst/>
          </a:prstGeom>
        </p:spPr>
        <p:txBody>
          <a:bodyPr lIns="0" tIns="0" rIns="0" bIns="0" rtlCol="0" anchor="t">
            <a:spAutoFit/>
          </a:bodyPr>
          <a:lstStyle/>
          <a:p>
            <a:pPr algn="l">
              <a:lnSpc>
                <a:spcPts val="4345"/>
              </a:lnSpc>
            </a:pPr>
            <a:r>
              <a:rPr lang="en-US" sz="4800">
                <a:solidFill>
                  <a:srgbClr val="7A0306"/>
                </a:solidFill>
                <a:latin typeface="Barlow Condensed Medium"/>
                <a:ea typeface="Barlow Condensed Medium"/>
                <a:cs typeface="Barlow Condensed Medium"/>
                <a:sym typeface="Barlow Condensed Medium"/>
              </a:rPr>
              <a:t>Care</a:t>
            </a:r>
          </a:p>
        </p:txBody>
      </p:sp>
      <p:sp>
        <p:nvSpPr>
          <p:cNvPr id="13" name="TextBox 13"/>
          <p:cNvSpPr txBox="1"/>
          <p:nvPr/>
        </p:nvSpPr>
        <p:spPr>
          <a:xfrm>
            <a:off x="1390090" y="3767481"/>
            <a:ext cx="7999000" cy="1128477"/>
          </a:xfrm>
          <a:prstGeom prst="rect">
            <a:avLst/>
          </a:prstGeom>
        </p:spPr>
        <p:txBody>
          <a:bodyPr lIns="0" tIns="0" rIns="0" bIns="0" rtlCol="0" anchor="t">
            <a:spAutoFit/>
          </a:bodyPr>
          <a:lstStyle/>
          <a:p>
            <a:pPr algn="l">
              <a:lnSpc>
                <a:spcPts val="3514"/>
              </a:lnSpc>
            </a:pPr>
            <a:r>
              <a:rPr lang="en-US" sz="3600">
                <a:solidFill>
                  <a:srgbClr val="002B4E"/>
                </a:solidFill>
                <a:latin typeface="Barlow Condensed"/>
                <a:ea typeface="Barlow Condensed"/>
                <a:cs typeface="Barlow Condensed"/>
                <a:sym typeface="Barlow Condensed"/>
              </a:rPr>
              <a:t>Discharging one’s responsibilities in a reasonably</a:t>
            </a:r>
          </a:p>
          <a:p>
            <a:pPr algn="l">
              <a:lnSpc>
                <a:spcPts val="3514"/>
              </a:lnSpc>
            </a:pPr>
            <a:r>
              <a:rPr lang="en-US" sz="3600">
                <a:solidFill>
                  <a:srgbClr val="002B4E"/>
                </a:solidFill>
                <a:latin typeface="Barlow Condensed"/>
                <a:ea typeface="Barlow Condensed"/>
                <a:cs typeface="Barlow Condensed"/>
                <a:sym typeface="Barlow Condensed"/>
              </a:rPr>
              <a:t>attentive and diligent fashion</a:t>
            </a:r>
          </a:p>
        </p:txBody>
      </p:sp>
      <p:sp>
        <p:nvSpPr>
          <p:cNvPr id="14" name="TextBox 14"/>
          <p:cNvSpPr txBox="1"/>
          <p:nvPr/>
        </p:nvSpPr>
        <p:spPr>
          <a:xfrm>
            <a:off x="9789032" y="3035917"/>
            <a:ext cx="7999000" cy="297930"/>
          </a:xfrm>
          <a:prstGeom prst="rect">
            <a:avLst/>
          </a:prstGeom>
        </p:spPr>
        <p:txBody>
          <a:bodyPr lIns="0" tIns="0" rIns="0" bIns="0" rtlCol="0" anchor="t">
            <a:spAutoFit/>
          </a:bodyPr>
          <a:lstStyle/>
          <a:p>
            <a:pPr algn="l">
              <a:lnSpc>
                <a:spcPts val="4345"/>
              </a:lnSpc>
            </a:pPr>
            <a:r>
              <a:rPr lang="en-US" sz="4800">
                <a:solidFill>
                  <a:srgbClr val="7A0306"/>
                </a:solidFill>
                <a:latin typeface="Barlow Condensed Medium"/>
                <a:ea typeface="Barlow Condensed Medium"/>
                <a:cs typeface="Barlow Condensed Medium"/>
                <a:sym typeface="Barlow Condensed Medium"/>
              </a:rPr>
              <a:t>Obedience</a:t>
            </a:r>
          </a:p>
        </p:txBody>
      </p:sp>
      <p:sp>
        <p:nvSpPr>
          <p:cNvPr id="15" name="TextBox 15"/>
          <p:cNvSpPr txBox="1"/>
          <p:nvPr/>
        </p:nvSpPr>
        <p:spPr>
          <a:xfrm>
            <a:off x="9817466" y="3767481"/>
            <a:ext cx="7999000" cy="1128477"/>
          </a:xfrm>
          <a:prstGeom prst="rect">
            <a:avLst/>
          </a:prstGeom>
        </p:spPr>
        <p:txBody>
          <a:bodyPr lIns="0" tIns="0" rIns="0" bIns="0" rtlCol="0" anchor="t">
            <a:spAutoFit/>
          </a:bodyPr>
          <a:lstStyle/>
          <a:p>
            <a:pPr algn="l">
              <a:lnSpc>
                <a:spcPts val="3514"/>
              </a:lnSpc>
            </a:pPr>
            <a:r>
              <a:rPr lang="en-US" sz="3600">
                <a:solidFill>
                  <a:srgbClr val="002B4E"/>
                </a:solidFill>
                <a:latin typeface="Barlow Condensed"/>
                <a:ea typeface="Barlow Condensed"/>
                <a:cs typeface="Barlow Condensed"/>
                <a:sym typeface="Barlow Condensed"/>
              </a:rPr>
              <a:t>Obligation to abide by the bylaws, policies, and</a:t>
            </a:r>
          </a:p>
          <a:p>
            <a:pPr algn="l">
              <a:lnSpc>
                <a:spcPts val="3514"/>
              </a:lnSpc>
            </a:pPr>
            <a:r>
              <a:rPr lang="en-US" sz="3600">
                <a:solidFill>
                  <a:srgbClr val="002B4E"/>
                </a:solidFill>
                <a:latin typeface="Barlow Condensed"/>
                <a:ea typeface="Barlow Condensed"/>
                <a:cs typeface="Barlow Condensed"/>
                <a:sym typeface="Barlow Condensed"/>
              </a:rPr>
              <a:t>other governing documents of the association,</a:t>
            </a:r>
          </a:p>
          <a:p>
            <a:pPr algn="l">
              <a:lnSpc>
                <a:spcPts val="3514"/>
              </a:lnSpc>
            </a:pPr>
            <a:r>
              <a:rPr lang="en-US" sz="3600">
                <a:solidFill>
                  <a:srgbClr val="002B4E"/>
                </a:solidFill>
                <a:latin typeface="Barlow Condensed"/>
                <a:ea typeface="Barlow Condensed"/>
                <a:cs typeface="Barlow Condensed"/>
                <a:sym typeface="Barlow Condensed"/>
              </a:rPr>
              <a:t>and to support the association’s board of directors.</a:t>
            </a:r>
          </a:p>
        </p:txBody>
      </p:sp>
      <p:sp>
        <p:nvSpPr>
          <p:cNvPr id="16" name="TextBox 16"/>
          <p:cNvSpPr txBox="1"/>
          <p:nvPr/>
        </p:nvSpPr>
        <p:spPr>
          <a:xfrm>
            <a:off x="1390090" y="6085536"/>
            <a:ext cx="7999000" cy="297930"/>
          </a:xfrm>
          <a:prstGeom prst="rect">
            <a:avLst/>
          </a:prstGeom>
        </p:spPr>
        <p:txBody>
          <a:bodyPr lIns="0" tIns="0" rIns="0" bIns="0" rtlCol="0" anchor="t">
            <a:spAutoFit/>
          </a:bodyPr>
          <a:lstStyle/>
          <a:p>
            <a:pPr algn="l">
              <a:lnSpc>
                <a:spcPts val="4345"/>
              </a:lnSpc>
            </a:pPr>
            <a:r>
              <a:rPr lang="en-US" sz="4800">
                <a:solidFill>
                  <a:srgbClr val="7A0306"/>
                </a:solidFill>
                <a:latin typeface="Barlow Condensed Medium"/>
                <a:ea typeface="Barlow Condensed Medium"/>
                <a:cs typeface="Barlow Condensed Medium"/>
                <a:sym typeface="Barlow Condensed Medium"/>
              </a:rPr>
              <a:t>Loyalty</a:t>
            </a:r>
          </a:p>
        </p:txBody>
      </p:sp>
      <p:sp>
        <p:nvSpPr>
          <p:cNvPr id="17" name="TextBox 17"/>
          <p:cNvSpPr txBox="1"/>
          <p:nvPr/>
        </p:nvSpPr>
        <p:spPr>
          <a:xfrm>
            <a:off x="1390090" y="6817100"/>
            <a:ext cx="7999000" cy="1128477"/>
          </a:xfrm>
          <a:prstGeom prst="rect">
            <a:avLst/>
          </a:prstGeom>
        </p:spPr>
        <p:txBody>
          <a:bodyPr lIns="0" tIns="0" rIns="0" bIns="0" rtlCol="0" anchor="t">
            <a:spAutoFit/>
          </a:bodyPr>
          <a:lstStyle/>
          <a:p>
            <a:pPr algn="l">
              <a:lnSpc>
                <a:spcPts val="3514"/>
              </a:lnSpc>
            </a:pPr>
            <a:r>
              <a:rPr lang="en-US" sz="3600">
                <a:solidFill>
                  <a:srgbClr val="002B4E"/>
                </a:solidFill>
                <a:latin typeface="Barlow Condensed"/>
                <a:ea typeface="Barlow Condensed"/>
                <a:cs typeface="Barlow Condensed"/>
                <a:sym typeface="Barlow Condensed"/>
              </a:rPr>
              <a:t>Always acting in the best interests of the</a:t>
            </a:r>
          </a:p>
          <a:p>
            <a:pPr algn="l">
              <a:lnSpc>
                <a:spcPts val="3514"/>
              </a:lnSpc>
            </a:pPr>
            <a:r>
              <a:rPr lang="en-US" sz="3600">
                <a:solidFill>
                  <a:srgbClr val="002B4E"/>
                </a:solidFill>
                <a:latin typeface="Barlow Condensed"/>
                <a:ea typeface="Barlow Condensed"/>
                <a:cs typeface="Barlow Condensed"/>
                <a:sym typeface="Barlow Condensed"/>
              </a:rPr>
              <a:t>association, rather than in the interests of oneself</a:t>
            </a:r>
          </a:p>
          <a:p>
            <a:pPr algn="l">
              <a:lnSpc>
                <a:spcPts val="3514"/>
              </a:lnSpc>
            </a:pPr>
            <a:r>
              <a:rPr lang="en-US" sz="3600">
                <a:solidFill>
                  <a:srgbClr val="002B4E"/>
                </a:solidFill>
                <a:latin typeface="Barlow Condensed"/>
                <a:ea typeface="Barlow Condensed"/>
                <a:cs typeface="Barlow Condensed"/>
                <a:sym typeface="Barlow Condensed"/>
              </a:rPr>
              <a:t>or another person or entity.</a:t>
            </a:r>
          </a:p>
        </p:txBody>
      </p:sp>
      <p:sp>
        <p:nvSpPr>
          <p:cNvPr id="18" name="TextBox 18"/>
          <p:cNvSpPr txBox="1"/>
          <p:nvPr/>
        </p:nvSpPr>
        <p:spPr>
          <a:xfrm>
            <a:off x="9960447" y="6085536"/>
            <a:ext cx="7999000" cy="297930"/>
          </a:xfrm>
          <a:prstGeom prst="rect">
            <a:avLst/>
          </a:prstGeom>
        </p:spPr>
        <p:txBody>
          <a:bodyPr lIns="0" tIns="0" rIns="0" bIns="0" rtlCol="0" anchor="t">
            <a:spAutoFit/>
          </a:bodyPr>
          <a:lstStyle/>
          <a:p>
            <a:pPr algn="l">
              <a:lnSpc>
                <a:spcPts val="4345"/>
              </a:lnSpc>
            </a:pPr>
            <a:r>
              <a:rPr lang="en-US" sz="4800">
                <a:solidFill>
                  <a:srgbClr val="7A0306"/>
                </a:solidFill>
                <a:latin typeface="Barlow Condensed Medium"/>
                <a:ea typeface="Barlow Condensed Medium"/>
                <a:cs typeface="Barlow Condensed Medium"/>
                <a:sym typeface="Barlow Condensed Medium"/>
              </a:rPr>
              <a:t>Confidentiality</a:t>
            </a:r>
          </a:p>
        </p:txBody>
      </p:sp>
      <p:sp>
        <p:nvSpPr>
          <p:cNvPr id="19" name="TextBox 19"/>
          <p:cNvSpPr txBox="1"/>
          <p:nvPr/>
        </p:nvSpPr>
        <p:spPr>
          <a:xfrm>
            <a:off x="9960447" y="6817100"/>
            <a:ext cx="7999000" cy="1128477"/>
          </a:xfrm>
          <a:prstGeom prst="rect">
            <a:avLst/>
          </a:prstGeom>
        </p:spPr>
        <p:txBody>
          <a:bodyPr lIns="0" tIns="0" rIns="0" bIns="0" rtlCol="0" anchor="t">
            <a:spAutoFit/>
          </a:bodyPr>
          <a:lstStyle/>
          <a:p>
            <a:pPr algn="l">
              <a:lnSpc>
                <a:spcPts val="3514"/>
              </a:lnSpc>
            </a:pPr>
            <a:r>
              <a:rPr lang="en-US" sz="3600">
                <a:solidFill>
                  <a:srgbClr val="002B4E"/>
                </a:solidFill>
                <a:latin typeface="Barlow Condensed"/>
                <a:ea typeface="Barlow Condensed"/>
                <a:cs typeface="Barlow Condensed"/>
                <a:sym typeface="Barlow Condensed"/>
              </a:rPr>
              <a:t>Restricts how you can share information and with</a:t>
            </a:r>
          </a:p>
          <a:p>
            <a:pPr algn="l">
              <a:lnSpc>
                <a:spcPts val="3514"/>
              </a:lnSpc>
            </a:pPr>
            <a:r>
              <a:rPr lang="en-US" sz="3600">
                <a:solidFill>
                  <a:srgbClr val="002B4E"/>
                </a:solidFill>
                <a:latin typeface="Barlow Condensed"/>
                <a:ea typeface="Barlow Condensed"/>
                <a:cs typeface="Barlow Condensed"/>
                <a:sym typeface="Barlow Condensed"/>
              </a:rPr>
              <a:t>whom you may share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B4E"/>
        </a:solidFill>
        <a:effectLst/>
      </p:bgPr>
    </p:bg>
    <p:spTree>
      <p:nvGrpSpPr>
        <p:cNvPr id="1" name=""/>
        <p:cNvGrpSpPr/>
        <p:nvPr/>
      </p:nvGrpSpPr>
      <p:grpSpPr>
        <a:xfrm>
          <a:off x="0" y="0"/>
          <a:ext cx="0" cy="0"/>
          <a:chOff x="0" y="0"/>
          <a:chExt cx="0" cy="0"/>
        </a:xfrm>
      </p:grpSpPr>
      <p:sp>
        <p:nvSpPr>
          <p:cNvPr id="2" name="TextBox 2"/>
          <p:cNvSpPr txBox="1"/>
          <p:nvPr/>
        </p:nvSpPr>
        <p:spPr>
          <a:xfrm>
            <a:off x="891540" y="1929725"/>
            <a:ext cx="16504920" cy="7720062"/>
          </a:xfrm>
          <a:prstGeom prst="rect">
            <a:avLst/>
          </a:prstGeom>
        </p:spPr>
        <p:txBody>
          <a:bodyPr lIns="0" tIns="0" rIns="0" bIns="0" rtlCol="0" anchor="t">
            <a:spAutoFit/>
          </a:bodyPr>
          <a:lstStyle/>
          <a:p>
            <a:pPr algn="l">
              <a:lnSpc>
                <a:spcPts val="4320"/>
              </a:lnSpc>
            </a:pPr>
            <a:r>
              <a:rPr lang="en-US" sz="3600" spc="33">
                <a:solidFill>
                  <a:srgbClr val="E2DDCB"/>
                </a:solidFill>
                <a:latin typeface="TT Rounds Condensed"/>
                <a:ea typeface="TT Rounds Condensed"/>
                <a:cs typeface="TT Rounds Condensed"/>
                <a:sym typeface="TT Rounds Condensed"/>
              </a:rPr>
              <a:t>You have a special legal responsibility in connection with the administration, investment and care of Texas REALTORS® and its assets. This requires you to make careful, good-faithed decisions in the </a:t>
            </a:r>
            <a:r>
              <a:rPr lang="en-US" sz="4000" b="1" spc="33">
                <a:solidFill>
                  <a:schemeClr val="bg1"/>
                </a:solidFill>
                <a:latin typeface="TT Rounds Condensed"/>
                <a:ea typeface="TT Rounds Condensed"/>
                <a:cs typeface="TT Rounds Condensed"/>
                <a:sym typeface="TT Rounds Condensed"/>
              </a:rPr>
              <a:t>best interest of Texas REALTORS®. Your decisions must be made independently and free of any undue influence from any person or organization, including any local association, MLS or brokerage.</a:t>
            </a:r>
          </a:p>
          <a:p>
            <a:pPr algn="l">
              <a:lnSpc>
                <a:spcPts val="4320"/>
              </a:lnSpc>
            </a:pPr>
            <a:endParaRPr lang="en-US" sz="3600" spc="33">
              <a:solidFill>
                <a:srgbClr val="E2DDCB"/>
              </a:solidFill>
              <a:latin typeface="TT Rounds Condensed"/>
              <a:ea typeface="TT Rounds Condensed"/>
              <a:cs typeface="TT Rounds Condensed"/>
              <a:sym typeface="TT Rounds Condensed"/>
            </a:endParaRPr>
          </a:p>
          <a:p>
            <a:pPr algn="l">
              <a:lnSpc>
                <a:spcPts val="4320"/>
              </a:lnSpc>
            </a:pPr>
            <a:r>
              <a:rPr lang="en-US" sz="3600" spc="33">
                <a:solidFill>
                  <a:srgbClr val="E2DDCB"/>
                </a:solidFill>
                <a:latin typeface="TT Rounds Condensed"/>
                <a:ea typeface="TT Rounds Condensed"/>
                <a:cs typeface="TT Rounds Condensed"/>
                <a:sym typeface="TT Rounds Condensed"/>
              </a:rPr>
              <a:t>Many of you are multi-board directors/officers, meaning that you also serve as directors of other organizations, such as local associations and MLSs. In that instance, you owe fiduciary duties to multiple organizations. If the duties you owe to another organization prevent you from giving undivided allegiance to Texas REALTORS®, then you are independently responsible for addressing that conflict as you deem appropriate and at the very least, in a manner consistent with Texas REALTORS®’ Conflict of Interest Policy. </a:t>
            </a:r>
          </a:p>
          <a:p>
            <a:pPr algn="ctr">
              <a:lnSpc>
                <a:spcPts val="4320"/>
              </a:lnSpc>
            </a:pPr>
            <a:endParaRPr lang="en-US" sz="3600" spc="33">
              <a:solidFill>
                <a:srgbClr val="E2DDCB"/>
              </a:solidFill>
              <a:latin typeface="TT Rounds Condensed"/>
              <a:ea typeface="TT Rounds Condensed"/>
              <a:cs typeface="TT Rounds Condensed"/>
              <a:sym typeface="TT Rounds Condensed"/>
            </a:endParaRPr>
          </a:p>
        </p:txBody>
      </p:sp>
      <p:sp>
        <p:nvSpPr>
          <p:cNvPr id="3" name="Freeform 3"/>
          <p:cNvSpPr/>
          <p:nvPr/>
        </p:nvSpPr>
        <p:spPr>
          <a:xfrm>
            <a:off x="15213778" y="9258300"/>
            <a:ext cx="2830058" cy="802162"/>
          </a:xfrm>
          <a:custGeom>
            <a:avLst/>
            <a:gdLst/>
            <a:ahLst/>
            <a:cxnLst/>
            <a:rect l="l" t="t" r="r" b="b"/>
            <a:pathLst>
              <a:path w="2830058" h="802162">
                <a:moveTo>
                  <a:pt x="0" y="0"/>
                </a:moveTo>
                <a:lnTo>
                  <a:pt x="2830057" y="0"/>
                </a:lnTo>
                <a:lnTo>
                  <a:pt x="2830057" y="802162"/>
                </a:lnTo>
                <a:lnTo>
                  <a:pt x="0" y="802162"/>
                </a:lnTo>
                <a:lnTo>
                  <a:pt x="0" y="0"/>
                </a:lnTo>
                <a:close/>
              </a:path>
            </a:pathLst>
          </a:custGeom>
          <a:blipFill>
            <a:blip r:embed="rId2"/>
            <a:stretch>
              <a:fillRect/>
            </a:stretch>
          </a:blipFill>
        </p:spPr>
        <p:txBody>
          <a:bodyPr/>
          <a:lstStyle/>
          <a:p>
            <a:endParaRPr lang="en-US"/>
          </a:p>
        </p:txBody>
      </p:sp>
      <p:sp>
        <p:nvSpPr>
          <p:cNvPr id="4" name="TextBox 4"/>
          <p:cNvSpPr txBox="1"/>
          <p:nvPr/>
        </p:nvSpPr>
        <p:spPr>
          <a:xfrm>
            <a:off x="2377440" y="489585"/>
            <a:ext cx="13533120" cy="1000274"/>
          </a:xfrm>
          <a:prstGeom prst="rect">
            <a:avLst/>
          </a:prstGeom>
        </p:spPr>
        <p:txBody>
          <a:bodyPr lIns="0" tIns="0" rIns="0" bIns="0" rtlCol="0" anchor="t">
            <a:spAutoFit/>
          </a:bodyPr>
          <a:lstStyle/>
          <a:p>
            <a:pPr algn="ctr">
              <a:lnSpc>
                <a:spcPts val="7776"/>
              </a:lnSpc>
            </a:pPr>
            <a:r>
              <a:rPr lang="en-US" sz="7200">
                <a:solidFill>
                  <a:srgbClr val="FFF0C3"/>
                </a:solidFill>
                <a:latin typeface="Barlow Condensed"/>
                <a:ea typeface="Barlow Condensed"/>
                <a:cs typeface="Barlow Condensed"/>
                <a:sym typeface="Barlow Condensed"/>
              </a:rPr>
              <a:t>Fiduciary Duty – What you have agreed 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7A0306"/>
        </a:solidFill>
        <a:effectLst/>
      </p:bgPr>
    </p:bg>
    <p:spTree>
      <p:nvGrpSpPr>
        <p:cNvPr id="1" name=""/>
        <p:cNvGrpSpPr/>
        <p:nvPr/>
      </p:nvGrpSpPr>
      <p:grpSpPr>
        <a:xfrm>
          <a:off x="0" y="0"/>
          <a:ext cx="0" cy="0"/>
          <a:chOff x="0" y="0"/>
          <a:chExt cx="0" cy="0"/>
        </a:xfrm>
      </p:grpSpPr>
      <p:sp>
        <p:nvSpPr>
          <p:cNvPr id="2" name="TextBox 2"/>
          <p:cNvSpPr txBox="1"/>
          <p:nvPr/>
        </p:nvSpPr>
        <p:spPr>
          <a:xfrm>
            <a:off x="434340" y="150495"/>
            <a:ext cx="11132820" cy="1072247"/>
          </a:xfrm>
          <a:prstGeom prst="rect">
            <a:avLst/>
          </a:prstGeom>
        </p:spPr>
        <p:txBody>
          <a:bodyPr lIns="0" tIns="0" rIns="0" bIns="0" rtlCol="0" anchor="t">
            <a:spAutoFit/>
          </a:bodyPr>
          <a:lstStyle/>
          <a:p>
            <a:pPr algn="l">
              <a:lnSpc>
                <a:spcPts val="7920"/>
              </a:lnSpc>
            </a:pPr>
            <a:r>
              <a:rPr lang="en-US" sz="6600">
                <a:solidFill>
                  <a:srgbClr val="E4ECEC"/>
                </a:solidFill>
                <a:latin typeface="Barlow Condensed Bold"/>
                <a:ea typeface="Barlow Condensed Bold"/>
                <a:cs typeface="Barlow Condensed Bold"/>
                <a:sym typeface="Barlow Condensed Bold"/>
              </a:rPr>
              <a:t>Confidentiality</a:t>
            </a:r>
          </a:p>
        </p:txBody>
      </p:sp>
      <p:sp>
        <p:nvSpPr>
          <p:cNvPr id="3" name="TextBox 3"/>
          <p:cNvSpPr txBox="1"/>
          <p:nvPr/>
        </p:nvSpPr>
        <p:spPr>
          <a:xfrm>
            <a:off x="1028700" y="2408233"/>
            <a:ext cx="12317065" cy="1056208"/>
          </a:xfrm>
          <a:prstGeom prst="rect">
            <a:avLst/>
          </a:prstGeom>
        </p:spPr>
        <p:txBody>
          <a:bodyPr lIns="0" tIns="0" rIns="0" bIns="0" rtlCol="0" anchor="t">
            <a:spAutoFit/>
          </a:bodyPr>
          <a:lstStyle/>
          <a:p>
            <a:pPr algn="l">
              <a:lnSpc>
                <a:spcPts val="7724"/>
              </a:lnSpc>
            </a:pPr>
            <a:r>
              <a:rPr lang="en-US" sz="6437">
                <a:solidFill>
                  <a:srgbClr val="FFF0C3"/>
                </a:solidFill>
                <a:latin typeface="Barlow Condensed Bold"/>
                <a:ea typeface="Barlow Condensed Bold"/>
                <a:cs typeface="Barlow Condensed Bold"/>
                <a:sym typeface="Barlow Condensed Bold"/>
              </a:rPr>
              <a:t>Generally, confidentiality includes:</a:t>
            </a:r>
          </a:p>
        </p:txBody>
      </p:sp>
      <p:sp>
        <p:nvSpPr>
          <p:cNvPr id="4" name="TextBox 4"/>
          <p:cNvSpPr txBox="1"/>
          <p:nvPr/>
        </p:nvSpPr>
        <p:spPr>
          <a:xfrm>
            <a:off x="2110574" y="3873729"/>
            <a:ext cx="11333095" cy="296211"/>
          </a:xfrm>
          <a:prstGeom prst="rect">
            <a:avLst/>
          </a:prstGeom>
        </p:spPr>
        <p:txBody>
          <a:bodyPr lIns="0" tIns="0" rIns="0" bIns="0" rtlCol="0" anchor="t">
            <a:spAutoFit/>
          </a:bodyPr>
          <a:lstStyle/>
          <a:p>
            <a:pPr marL="1035505" lvl="1" indent="-517753" algn="l">
              <a:lnSpc>
                <a:spcPts val="6866"/>
              </a:lnSpc>
              <a:buFont typeface="Arial"/>
              <a:buChar char="•"/>
            </a:pPr>
            <a:r>
              <a:rPr lang="en-US" sz="5721">
                <a:solidFill>
                  <a:srgbClr val="FFF0C3"/>
                </a:solidFill>
                <a:latin typeface="Barlow Condensed"/>
                <a:ea typeface="Barlow Condensed"/>
                <a:cs typeface="Barlow Condensed"/>
                <a:sym typeface="Barlow Condensed"/>
              </a:rPr>
              <a:t>Ethics/Professional Standards</a:t>
            </a:r>
          </a:p>
          <a:p>
            <a:pPr marL="1035505" lvl="1" indent="-517753" algn="l">
              <a:lnSpc>
                <a:spcPts val="6866"/>
              </a:lnSpc>
              <a:buFont typeface="Arial"/>
              <a:buChar char="•"/>
            </a:pPr>
            <a:r>
              <a:rPr lang="en-US" sz="5721">
                <a:solidFill>
                  <a:srgbClr val="FFF0C3"/>
                </a:solidFill>
                <a:latin typeface="Barlow Condensed"/>
                <a:ea typeface="Barlow Condensed"/>
                <a:cs typeface="Barlow Condensed"/>
                <a:sym typeface="Barlow Condensed"/>
              </a:rPr>
              <a:t>Litigation/Legal Advice</a:t>
            </a:r>
          </a:p>
          <a:p>
            <a:pPr marL="1035505" lvl="1" indent="-517753" algn="l">
              <a:lnSpc>
                <a:spcPts val="6866"/>
              </a:lnSpc>
              <a:buFont typeface="Arial"/>
              <a:buChar char="•"/>
            </a:pPr>
            <a:r>
              <a:rPr lang="en-US" sz="5721">
                <a:solidFill>
                  <a:srgbClr val="FFF0C3"/>
                </a:solidFill>
                <a:latin typeface="Barlow Condensed"/>
                <a:ea typeface="Barlow Condensed"/>
                <a:cs typeface="Barlow Condensed"/>
                <a:sym typeface="Barlow Condensed"/>
              </a:rPr>
              <a:t>Personnel/Employment</a:t>
            </a:r>
          </a:p>
          <a:p>
            <a:pPr marL="1035505" lvl="1" indent="-517753" algn="l">
              <a:lnSpc>
                <a:spcPts val="6866"/>
              </a:lnSpc>
              <a:buFont typeface="Arial"/>
              <a:buChar char="•"/>
            </a:pPr>
            <a:r>
              <a:rPr lang="en-US" sz="5721">
                <a:solidFill>
                  <a:srgbClr val="FFF0C3"/>
                </a:solidFill>
                <a:latin typeface="Barlow Condensed"/>
                <a:ea typeface="Barlow Condensed"/>
                <a:cs typeface="Barlow Condensed"/>
                <a:sym typeface="Barlow Condensed"/>
              </a:rPr>
              <a:t>Information received from others</a:t>
            </a:r>
          </a:p>
          <a:p>
            <a:pPr marL="1035505" lvl="1" indent="-517753" algn="l">
              <a:lnSpc>
                <a:spcPts val="6866"/>
              </a:lnSpc>
              <a:buFont typeface="Arial"/>
              <a:buChar char="•"/>
            </a:pPr>
            <a:r>
              <a:rPr lang="en-US" sz="5721">
                <a:solidFill>
                  <a:srgbClr val="FFF0C3"/>
                </a:solidFill>
                <a:latin typeface="Barlow Condensed"/>
                <a:ea typeface="Barlow Condensed"/>
                <a:cs typeface="Barlow Condensed"/>
                <a:sym typeface="Barlow Condensed"/>
              </a:rPr>
              <a:t>Contract negotiations</a:t>
            </a:r>
          </a:p>
          <a:p>
            <a:pPr marL="1035505" lvl="1" indent="-517753" algn="l">
              <a:lnSpc>
                <a:spcPts val="6866"/>
              </a:lnSpc>
            </a:pPr>
            <a:endParaRPr lang="en-US" sz="5721">
              <a:solidFill>
                <a:srgbClr val="FFF0C3"/>
              </a:solidFill>
              <a:latin typeface="Barlow Condensed"/>
              <a:ea typeface="Barlow Condensed"/>
              <a:cs typeface="Barlow Condensed"/>
              <a:sym typeface="Barlow Condensed"/>
            </a:endParaRPr>
          </a:p>
          <a:p>
            <a:pPr marL="1035505" lvl="1" indent="-517753" algn="l">
              <a:lnSpc>
                <a:spcPts val="6866"/>
              </a:lnSpc>
            </a:pPr>
            <a:endParaRPr lang="en-US" sz="5721">
              <a:solidFill>
                <a:srgbClr val="FFF0C3"/>
              </a:solidFill>
              <a:latin typeface="Barlow Condensed"/>
              <a:ea typeface="Barlow Condensed"/>
              <a:cs typeface="Barlow Condensed"/>
              <a:sym typeface="Barlow Condensed"/>
            </a:endParaRPr>
          </a:p>
        </p:txBody>
      </p:sp>
      <p:sp>
        <p:nvSpPr>
          <p:cNvPr id="5" name="Freeform 5" descr="preencoded.png"/>
          <p:cNvSpPr/>
          <p:nvPr/>
        </p:nvSpPr>
        <p:spPr>
          <a:xfrm>
            <a:off x="13776572" y="0"/>
            <a:ext cx="4521141" cy="10298712"/>
          </a:xfrm>
          <a:custGeom>
            <a:avLst/>
            <a:gdLst/>
            <a:ahLst/>
            <a:cxnLst/>
            <a:rect l="l" t="t" r="r" b="b"/>
            <a:pathLst>
              <a:path w="4521141" h="10298712">
                <a:moveTo>
                  <a:pt x="0" y="0"/>
                </a:moveTo>
                <a:lnTo>
                  <a:pt x="4521140" y="0"/>
                </a:lnTo>
                <a:lnTo>
                  <a:pt x="4521140" y="10298712"/>
                </a:lnTo>
                <a:lnTo>
                  <a:pt x="0" y="10298712"/>
                </a:lnTo>
                <a:lnTo>
                  <a:pt x="0" y="0"/>
                </a:lnTo>
                <a:close/>
              </a:path>
            </a:pathLst>
          </a:custGeom>
          <a:blipFill>
            <a:blip r:embed="rId2"/>
            <a:stretch>
              <a:fillRect l="-128039" r="-128060"/>
            </a:stretch>
          </a:blipFill>
        </p:spPr>
        <p:txBody>
          <a:bodyPr/>
          <a:lstStyle/>
          <a:p>
            <a:endParaRPr lang="en-US"/>
          </a:p>
        </p:txBody>
      </p:sp>
      <p:sp>
        <p:nvSpPr>
          <p:cNvPr id="6" name="Freeform 6" descr="A black star with a white background  Description automatically generated"/>
          <p:cNvSpPr/>
          <p:nvPr/>
        </p:nvSpPr>
        <p:spPr>
          <a:xfrm>
            <a:off x="16687800" y="9029700"/>
            <a:ext cx="1397310" cy="1119981"/>
          </a:xfrm>
          <a:custGeom>
            <a:avLst/>
            <a:gdLst/>
            <a:ahLst/>
            <a:cxnLst/>
            <a:rect l="l" t="t" r="r" b="b"/>
            <a:pathLst>
              <a:path w="1397310" h="1119981">
                <a:moveTo>
                  <a:pt x="0" y="0"/>
                </a:moveTo>
                <a:lnTo>
                  <a:pt x="1397310" y="0"/>
                </a:lnTo>
                <a:lnTo>
                  <a:pt x="1397310" y="1119981"/>
                </a:lnTo>
                <a:lnTo>
                  <a:pt x="0" y="1119981"/>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2DDCB"/>
        </a:solidFill>
        <a:effectLst/>
      </p:bgPr>
    </p:bg>
    <p:spTree>
      <p:nvGrpSpPr>
        <p:cNvPr id="1" name=""/>
        <p:cNvGrpSpPr/>
        <p:nvPr/>
      </p:nvGrpSpPr>
      <p:grpSpPr>
        <a:xfrm>
          <a:off x="0" y="0"/>
          <a:ext cx="0" cy="0"/>
          <a:chOff x="0" y="0"/>
          <a:chExt cx="0" cy="0"/>
        </a:xfrm>
      </p:grpSpPr>
      <p:sp>
        <p:nvSpPr>
          <p:cNvPr id="2" name="Freeform 2" descr="preencoded.png"/>
          <p:cNvSpPr/>
          <p:nvPr/>
        </p:nvSpPr>
        <p:spPr>
          <a:xfrm>
            <a:off x="11558918" y="0"/>
            <a:ext cx="6738795" cy="10298712"/>
          </a:xfrm>
          <a:custGeom>
            <a:avLst/>
            <a:gdLst/>
            <a:ahLst/>
            <a:cxnLst/>
            <a:rect l="l" t="t" r="r" b="b"/>
            <a:pathLst>
              <a:path w="6738795" h="10298712">
                <a:moveTo>
                  <a:pt x="0" y="0"/>
                </a:moveTo>
                <a:lnTo>
                  <a:pt x="6738794" y="0"/>
                </a:lnTo>
                <a:lnTo>
                  <a:pt x="6738794" y="10298712"/>
                </a:lnTo>
                <a:lnTo>
                  <a:pt x="0" y="10298712"/>
                </a:lnTo>
                <a:lnTo>
                  <a:pt x="0" y="0"/>
                </a:lnTo>
                <a:close/>
              </a:path>
            </a:pathLst>
          </a:custGeom>
          <a:blipFill>
            <a:blip r:embed="rId2"/>
            <a:stretch>
              <a:fillRect l="-25936" t="-24524" r="-25960" b="-24524"/>
            </a:stretch>
          </a:blipFill>
        </p:spPr>
        <p:txBody>
          <a:bodyPr/>
          <a:lstStyle/>
          <a:p>
            <a:endParaRPr lang="en-US"/>
          </a:p>
        </p:txBody>
      </p:sp>
      <p:sp>
        <p:nvSpPr>
          <p:cNvPr id="3" name="Freeform 3"/>
          <p:cNvSpPr/>
          <p:nvPr/>
        </p:nvSpPr>
        <p:spPr>
          <a:xfrm>
            <a:off x="223153" y="9389580"/>
            <a:ext cx="2872081" cy="815483"/>
          </a:xfrm>
          <a:custGeom>
            <a:avLst/>
            <a:gdLst/>
            <a:ahLst/>
            <a:cxnLst/>
            <a:rect l="l" t="t" r="r" b="b"/>
            <a:pathLst>
              <a:path w="2872081" h="815483">
                <a:moveTo>
                  <a:pt x="0" y="0"/>
                </a:moveTo>
                <a:lnTo>
                  <a:pt x="2872081" y="0"/>
                </a:lnTo>
                <a:lnTo>
                  <a:pt x="2872081" y="815483"/>
                </a:lnTo>
                <a:lnTo>
                  <a:pt x="0" y="815483"/>
                </a:lnTo>
                <a:lnTo>
                  <a:pt x="0" y="0"/>
                </a:lnTo>
                <a:close/>
              </a:path>
            </a:pathLst>
          </a:custGeom>
          <a:blipFill>
            <a:blip r:embed="rId3"/>
            <a:stretch>
              <a:fillRect/>
            </a:stretch>
          </a:blipFill>
        </p:spPr>
        <p:txBody>
          <a:bodyPr/>
          <a:lstStyle/>
          <a:p>
            <a:endParaRPr lang="en-US"/>
          </a:p>
        </p:txBody>
      </p:sp>
      <p:sp>
        <p:nvSpPr>
          <p:cNvPr id="4" name="TextBox 4"/>
          <p:cNvSpPr txBox="1"/>
          <p:nvPr/>
        </p:nvSpPr>
        <p:spPr>
          <a:xfrm>
            <a:off x="380015" y="160020"/>
            <a:ext cx="11132820" cy="1095375"/>
          </a:xfrm>
          <a:prstGeom prst="rect">
            <a:avLst/>
          </a:prstGeom>
        </p:spPr>
        <p:txBody>
          <a:bodyPr lIns="0" tIns="0" rIns="0" bIns="0" rtlCol="0" anchor="t">
            <a:spAutoFit/>
          </a:bodyPr>
          <a:lstStyle/>
          <a:p>
            <a:pPr algn="l">
              <a:lnSpc>
                <a:spcPts val="8640"/>
              </a:lnSpc>
            </a:pPr>
            <a:r>
              <a:rPr lang="en-US" sz="7200">
                <a:solidFill>
                  <a:srgbClr val="002B4E"/>
                </a:solidFill>
                <a:latin typeface="Barlow Condensed Bold"/>
                <a:ea typeface="Barlow Condensed Bold"/>
                <a:cs typeface="Barlow Condensed Bold"/>
                <a:sym typeface="Barlow Condensed Bold"/>
              </a:rPr>
              <a:t>Loyalty</a:t>
            </a:r>
          </a:p>
        </p:txBody>
      </p:sp>
      <p:sp>
        <p:nvSpPr>
          <p:cNvPr id="5" name="TextBox 5"/>
          <p:cNvSpPr txBox="1"/>
          <p:nvPr/>
        </p:nvSpPr>
        <p:spPr>
          <a:xfrm>
            <a:off x="1348740" y="3360420"/>
            <a:ext cx="8359938" cy="3286125"/>
          </a:xfrm>
          <a:prstGeom prst="rect">
            <a:avLst/>
          </a:prstGeom>
        </p:spPr>
        <p:txBody>
          <a:bodyPr lIns="0" tIns="0" rIns="0" bIns="0" rtlCol="0" anchor="t">
            <a:spAutoFit/>
          </a:bodyPr>
          <a:lstStyle/>
          <a:p>
            <a:pPr algn="l">
              <a:lnSpc>
                <a:spcPts val="8640"/>
              </a:lnSpc>
            </a:pPr>
            <a:r>
              <a:rPr lang="en-US" sz="7200">
                <a:solidFill>
                  <a:srgbClr val="002B4E"/>
                </a:solidFill>
                <a:latin typeface="Barlow Condensed Bold"/>
                <a:ea typeface="Barlow Condensed Bold"/>
                <a:cs typeface="Barlow Condensed Bold"/>
                <a:sym typeface="Barlow Condensed Bold"/>
              </a:rPr>
              <a:t>Does the duty of loyalty conflict with freedom of speech?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0C3"/>
        </a:solidFill>
        <a:effectLst/>
      </p:bgPr>
    </p:bg>
    <p:spTree>
      <p:nvGrpSpPr>
        <p:cNvPr id="1" name=""/>
        <p:cNvGrpSpPr/>
        <p:nvPr/>
      </p:nvGrpSpPr>
      <p:grpSpPr>
        <a:xfrm>
          <a:off x="0" y="0"/>
          <a:ext cx="0" cy="0"/>
          <a:chOff x="0" y="0"/>
          <a:chExt cx="0" cy="0"/>
        </a:xfrm>
      </p:grpSpPr>
      <p:grpSp>
        <p:nvGrpSpPr>
          <p:cNvPr id="2" name="Group 2"/>
          <p:cNvGrpSpPr/>
          <p:nvPr/>
        </p:nvGrpSpPr>
        <p:grpSpPr>
          <a:xfrm>
            <a:off x="249356" y="477697"/>
            <a:ext cx="7694760" cy="6328912"/>
            <a:chOff x="0" y="0"/>
            <a:chExt cx="924493" cy="890355"/>
          </a:xfrm>
        </p:grpSpPr>
        <p:sp>
          <p:nvSpPr>
            <p:cNvPr id="3" name="Freeform 3"/>
            <p:cNvSpPr/>
            <p:nvPr/>
          </p:nvSpPr>
          <p:spPr>
            <a:xfrm>
              <a:off x="5952" y="0"/>
              <a:ext cx="912589" cy="890355"/>
            </a:xfrm>
            <a:custGeom>
              <a:avLst/>
              <a:gdLst/>
              <a:ahLst/>
              <a:cxnLst/>
              <a:rect l="l" t="t" r="r" b="b"/>
              <a:pathLst>
                <a:path w="912589" h="890355">
                  <a:moveTo>
                    <a:pt x="902228" y="480916"/>
                  </a:moveTo>
                  <a:lnTo>
                    <a:pt x="731653" y="854617"/>
                  </a:lnTo>
                  <a:cubicBezTo>
                    <a:pt x="721716" y="876388"/>
                    <a:pt x="699987" y="890355"/>
                    <a:pt x="676056" y="890355"/>
                  </a:cubicBezTo>
                  <a:lnTo>
                    <a:pt x="236533" y="890355"/>
                  </a:lnTo>
                  <a:cubicBezTo>
                    <a:pt x="212602" y="890355"/>
                    <a:pt x="190873" y="876388"/>
                    <a:pt x="180936" y="854617"/>
                  </a:cubicBezTo>
                  <a:lnTo>
                    <a:pt x="10360" y="480916"/>
                  </a:lnTo>
                  <a:cubicBezTo>
                    <a:pt x="0" y="458217"/>
                    <a:pt x="0" y="432139"/>
                    <a:pt x="10360" y="409440"/>
                  </a:cubicBezTo>
                  <a:lnTo>
                    <a:pt x="180936" y="35738"/>
                  </a:lnTo>
                  <a:cubicBezTo>
                    <a:pt x="190873" y="13968"/>
                    <a:pt x="212602" y="0"/>
                    <a:pt x="236533" y="0"/>
                  </a:cubicBezTo>
                  <a:lnTo>
                    <a:pt x="676056" y="0"/>
                  </a:lnTo>
                  <a:cubicBezTo>
                    <a:pt x="699987" y="0"/>
                    <a:pt x="721716" y="13968"/>
                    <a:pt x="731653" y="35738"/>
                  </a:cubicBezTo>
                  <a:lnTo>
                    <a:pt x="902228" y="409440"/>
                  </a:lnTo>
                  <a:cubicBezTo>
                    <a:pt x="912589" y="432139"/>
                    <a:pt x="912589" y="458217"/>
                    <a:pt x="902228" y="480916"/>
                  </a:cubicBezTo>
                  <a:close/>
                </a:path>
              </a:pathLst>
            </a:custGeom>
            <a:solidFill>
              <a:srgbClr val="CDD9D5"/>
            </a:solidFill>
            <a:ln cap="rnd">
              <a:noFill/>
              <a:prstDash val="solid"/>
              <a:round/>
            </a:ln>
          </p:spPr>
          <p:txBody>
            <a:bodyPr/>
            <a:lstStyle/>
            <a:p>
              <a:endParaRPr lang="en-US"/>
            </a:p>
          </p:txBody>
        </p:sp>
        <p:sp>
          <p:nvSpPr>
            <p:cNvPr id="4" name="TextBox 4"/>
            <p:cNvSpPr txBox="1"/>
            <p:nvPr/>
          </p:nvSpPr>
          <p:spPr>
            <a:xfrm>
              <a:off x="114300" y="-38100"/>
              <a:ext cx="695893" cy="92845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3942046" y="771277"/>
            <a:ext cx="5526808" cy="3847035"/>
            <a:chOff x="0" y="0"/>
            <a:chExt cx="812800" cy="698500"/>
          </a:xfrm>
        </p:grpSpPr>
        <p:sp>
          <p:nvSpPr>
            <p:cNvPr id="6" name="Freeform 6"/>
            <p:cNvSpPr/>
            <p:nvPr/>
          </p:nvSpPr>
          <p:spPr>
            <a:xfrm>
              <a:off x="7507" y="0"/>
              <a:ext cx="797787" cy="698500"/>
            </a:xfrm>
            <a:custGeom>
              <a:avLst/>
              <a:gdLst/>
              <a:ahLst/>
              <a:cxnLst/>
              <a:rect l="l" t="t" r="r" b="b"/>
              <a:pathLst>
                <a:path w="797787" h="698500">
                  <a:moveTo>
                    <a:pt x="785634" y="383039"/>
                  </a:moveTo>
                  <a:lnTo>
                    <a:pt x="621752" y="664711"/>
                  </a:lnTo>
                  <a:cubicBezTo>
                    <a:pt x="609581" y="685630"/>
                    <a:pt x="587204" y="698500"/>
                    <a:pt x="563001" y="698500"/>
                  </a:cubicBezTo>
                  <a:lnTo>
                    <a:pt x="234785" y="698500"/>
                  </a:lnTo>
                  <a:cubicBezTo>
                    <a:pt x="210582" y="698500"/>
                    <a:pt x="188205" y="685630"/>
                    <a:pt x="176034" y="664711"/>
                  </a:cubicBezTo>
                  <a:lnTo>
                    <a:pt x="12152" y="383039"/>
                  </a:lnTo>
                  <a:cubicBezTo>
                    <a:pt x="0" y="362152"/>
                    <a:pt x="0" y="336348"/>
                    <a:pt x="12152" y="315461"/>
                  </a:cubicBezTo>
                  <a:lnTo>
                    <a:pt x="176034" y="33789"/>
                  </a:lnTo>
                  <a:cubicBezTo>
                    <a:pt x="188205" y="12870"/>
                    <a:pt x="210582" y="0"/>
                    <a:pt x="234785" y="0"/>
                  </a:cubicBezTo>
                  <a:lnTo>
                    <a:pt x="563001" y="0"/>
                  </a:lnTo>
                  <a:cubicBezTo>
                    <a:pt x="587204" y="0"/>
                    <a:pt x="609581" y="12870"/>
                    <a:pt x="621752" y="33789"/>
                  </a:cubicBezTo>
                  <a:lnTo>
                    <a:pt x="785634" y="315461"/>
                  </a:lnTo>
                  <a:cubicBezTo>
                    <a:pt x="797786" y="336348"/>
                    <a:pt x="797786" y="362152"/>
                    <a:pt x="785634" y="383039"/>
                  </a:cubicBezTo>
                  <a:close/>
                </a:path>
              </a:pathLst>
            </a:custGeom>
            <a:solidFill>
              <a:srgbClr val="000000">
                <a:alpha val="0"/>
              </a:srgbClr>
            </a:solidFill>
            <a:ln w="66675" cap="rnd">
              <a:gradFill>
                <a:gsLst>
                  <a:gs pos="0">
                    <a:srgbClr val="112D4E">
                      <a:alpha val="100000"/>
                    </a:srgbClr>
                  </a:gs>
                  <a:gs pos="50000">
                    <a:srgbClr val="255389">
                      <a:alpha val="100000"/>
                    </a:srgbClr>
                  </a:gs>
                  <a:gs pos="100000">
                    <a:srgbClr val="2A96E4">
                      <a:alpha val="100000"/>
                    </a:srgbClr>
                  </a:gs>
                </a:gsLst>
                <a:lin ang="5400000"/>
              </a:gradFill>
              <a:prstDash val="solid"/>
              <a:round/>
            </a:ln>
          </p:spPr>
          <p:txBody>
            <a:bodyPr/>
            <a:lstStyle/>
            <a:p>
              <a:endParaRPr lang="en-US"/>
            </a:p>
          </p:txBody>
        </p:sp>
        <p:sp>
          <p:nvSpPr>
            <p:cNvPr id="7" name="TextBox 7"/>
            <p:cNvSpPr txBox="1"/>
            <p:nvPr/>
          </p:nvSpPr>
          <p:spPr>
            <a:xfrm>
              <a:off x="114300" y="-38100"/>
              <a:ext cx="584200" cy="736600"/>
            </a:xfrm>
            <a:prstGeom prst="rect">
              <a:avLst/>
            </a:prstGeom>
          </p:spPr>
          <p:txBody>
            <a:bodyPr lIns="50800" tIns="50800" rIns="50800" bIns="50800" rtlCol="0" anchor="ctr"/>
            <a:lstStyle/>
            <a:p>
              <a:pPr algn="ctr">
                <a:lnSpc>
                  <a:spcPts val="2659"/>
                </a:lnSpc>
              </a:pPr>
              <a:endParaRPr/>
            </a:p>
          </p:txBody>
        </p:sp>
      </p:grpSp>
      <p:sp>
        <p:nvSpPr>
          <p:cNvPr id="8" name="Freeform 8"/>
          <p:cNvSpPr/>
          <p:nvPr/>
        </p:nvSpPr>
        <p:spPr>
          <a:xfrm>
            <a:off x="1244235" y="5143500"/>
            <a:ext cx="6898051" cy="6038017"/>
          </a:xfrm>
          <a:custGeom>
            <a:avLst/>
            <a:gdLst/>
            <a:ahLst/>
            <a:cxnLst/>
            <a:rect l="l" t="t" r="r" b="b"/>
            <a:pathLst>
              <a:path w="7548472" h="6859674">
                <a:moveTo>
                  <a:pt x="0" y="0"/>
                </a:moveTo>
                <a:lnTo>
                  <a:pt x="7548472" y="0"/>
                </a:lnTo>
                <a:lnTo>
                  <a:pt x="7548472" y="6859675"/>
                </a:lnTo>
                <a:lnTo>
                  <a:pt x="0" y="6859675"/>
                </a:lnTo>
                <a:lnTo>
                  <a:pt x="0" y="0"/>
                </a:lnTo>
                <a:close/>
              </a:path>
            </a:pathLst>
          </a:custGeom>
          <a:blipFill>
            <a:blip r:embed="rId2"/>
            <a:stretch>
              <a:fillRect/>
            </a:stretch>
          </a:blipFill>
        </p:spPr>
        <p:txBody>
          <a:bodyPr/>
          <a:lstStyle/>
          <a:p>
            <a:endParaRPr lang="en-US"/>
          </a:p>
        </p:txBody>
      </p:sp>
      <p:grpSp>
        <p:nvGrpSpPr>
          <p:cNvPr id="9" name="Group 9"/>
          <p:cNvGrpSpPr/>
          <p:nvPr/>
        </p:nvGrpSpPr>
        <p:grpSpPr>
          <a:xfrm>
            <a:off x="3605038" y="5397198"/>
            <a:ext cx="4967656" cy="3925671"/>
            <a:chOff x="0" y="0"/>
            <a:chExt cx="812800" cy="698500"/>
          </a:xfrm>
        </p:grpSpPr>
        <p:sp>
          <p:nvSpPr>
            <p:cNvPr id="10" name="Freeform 10"/>
            <p:cNvSpPr/>
            <p:nvPr/>
          </p:nvSpPr>
          <p:spPr>
            <a:xfrm>
              <a:off x="8345" y="0"/>
              <a:ext cx="796110" cy="698500"/>
            </a:xfrm>
            <a:custGeom>
              <a:avLst/>
              <a:gdLst/>
              <a:ahLst/>
              <a:cxnLst/>
              <a:rect l="l" t="t" r="r" b="b"/>
              <a:pathLst>
                <a:path w="796110" h="698500">
                  <a:moveTo>
                    <a:pt x="782600" y="386813"/>
                  </a:moveTo>
                  <a:lnTo>
                    <a:pt x="623110" y="660937"/>
                  </a:lnTo>
                  <a:cubicBezTo>
                    <a:pt x="609579" y="684193"/>
                    <a:pt x="584703" y="698500"/>
                    <a:pt x="557797" y="698500"/>
                  </a:cubicBezTo>
                  <a:lnTo>
                    <a:pt x="238313" y="698500"/>
                  </a:lnTo>
                  <a:cubicBezTo>
                    <a:pt x="211407" y="698500"/>
                    <a:pt x="186531" y="684193"/>
                    <a:pt x="173000" y="660937"/>
                  </a:cubicBezTo>
                  <a:lnTo>
                    <a:pt x="13510" y="386813"/>
                  </a:lnTo>
                  <a:cubicBezTo>
                    <a:pt x="0" y="363593"/>
                    <a:pt x="0" y="334907"/>
                    <a:pt x="13510" y="311687"/>
                  </a:cubicBezTo>
                  <a:lnTo>
                    <a:pt x="173000" y="37563"/>
                  </a:lnTo>
                  <a:cubicBezTo>
                    <a:pt x="186531" y="14307"/>
                    <a:pt x="211407" y="0"/>
                    <a:pt x="238313" y="0"/>
                  </a:cubicBezTo>
                  <a:lnTo>
                    <a:pt x="557797" y="0"/>
                  </a:lnTo>
                  <a:cubicBezTo>
                    <a:pt x="584703" y="0"/>
                    <a:pt x="609579" y="14307"/>
                    <a:pt x="623110" y="37563"/>
                  </a:cubicBezTo>
                  <a:lnTo>
                    <a:pt x="782600" y="311687"/>
                  </a:lnTo>
                  <a:cubicBezTo>
                    <a:pt x="796110" y="334907"/>
                    <a:pt x="796110" y="363593"/>
                    <a:pt x="782600" y="386813"/>
                  </a:cubicBezTo>
                  <a:close/>
                </a:path>
              </a:pathLst>
            </a:custGeom>
            <a:solidFill>
              <a:srgbClr val="CDD9D5"/>
            </a:solidFill>
          </p:spPr>
          <p:txBody>
            <a:bodyPr/>
            <a:lstStyle/>
            <a:p>
              <a:endParaRPr lang="en-US"/>
            </a:p>
          </p:txBody>
        </p:sp>
        <p:sp>
          <p:nvSpPr>
            <p:cNvPr id="11" name="TextBox 11"/>
            <p:cNvSpPr txBox="1"/>
            <p:nvPr/>
          </p:nvSpPr>
          <p:spPr>
            <a:xfrm>
              <a:off x="114300" y="-38100"/>
              <a:ext cx="584200" cy="736600"/>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4088426" y="5945207"/>
            <a:ext cx="3914778" cy="2941551"/>
            <a:chOff x="0" y="0"/>
            <a:chExt cx="4346359" cy="3856825"/>
          </a:xfrm>
        </p:grpSpPr>
        <p:sp>
          <p:nvSpPr>
            <p:cNvPr id="13" name="Freeform 13"/>
            <p:cNvSpPr/>
            <p:nvPr/>
          </p:nvSpPr>
          <p:spPr>
            <a:xfrm>
              <a:off x="-15494" y="0"/>
              <a:ext cx="4361815" cy="3856863"/>
            </a:xfrm>
            <a:custGeom>
              <a:avLst/>
              <a:gdLst/>
              <a:ahLst/>
              <a:cxnLst/>
              <a:rect l="l" t="t" r="r" b="b"/>
              <a:pathLst>
                <a:path w="4361815" h="3856863">
                  <a:moveTo>
                    <a:pt x="1275207" y="0"/>
                  </a:moveTo>
                  <a:cubicBezTo>
                    <a:pt x="1151509" y="0"/>
                    <a:pt x="1037336" y="65913"/>
                    <a:pt x="975487" y="173101"/>
                  </a:cubicBezTo>
                  <a:lnTo>
                    <a:pt x="61849" y="1755394"/>
                  </a:lnTo>
                  <a:cubicBezTo>
                    <a:pt x="0" y="1862455"/>
                    <a:pt x="0" y="1994408"/>
                    <a:pt x="61849" y="2101469"/>
                  </a:cubicBezTo>
                  <a:lnTo>
                    <a:pt x="975360" y="3683762"/>
                  </a:lnTo>
                  <a:cubicBezTo>
                    <a:pt x="1036701" y="3789934"/>
                    <a:pt x="1149477" y="3855720"/>
                    <a:pt x="1271905" y="3856863"/>
                  </a:cubicBezTo>
                  <a:lnTo>
                    <a:pt x="3105404" y="3856863"/>
                  </a:lnTo>
                  <a:cubicBezTo>
                    <a:pt x="3227832" y="3855720"/>
                    <a:pt x="3340608" y="3789934"/>
                    <a:pt x="3401949" y="3683762"/>
                  </a:cubicBezTo>
                  <a:lnTo>
                    <a:pt x="4315460" y="2101469"/>
                  </a:lnTo>
                  <a:cubicBezTo>
                    <a:pt x="4345940" y="2048764"/>
                    <a:pt x="4361307" y="1990090"/>
                    <a:pt x="4361815" y="1931162"/>
                  </a:cubicBezTo>
                  <a:lnTo>
                    <a:pt x="4361815" y="1925574"/>
                  </a:lnTo>
                  <a:cubicBezTo>
                    <a:pt x="4361307" y="1866773"/>
                    <a:pt x="4345940" y="1807972"/>
                    <a:pt x="4315460" y="1755267"/>
                  </a:cubicBezTo>
                  <a:lnTo>
                    <a:pt x="3401949" y="173101"/>
                  </a:lnTo>
                  <a:cubicBezTo>
                    <a:pt x="3340100" y="65913"/>
                    <a:pt x="3225927" y="0"/>
                    <a:pt x="3102229" y="0"/>
                  </a:cubicBezTo>
                  <a:close/>
                </a:path>
              </a:pathLst>
            </a:custGeom>
            <a:blipFill>
              <a:blip r:embed="rId3"/>
              <a:stretch>
                <a:fillRect l="-27994" r="-5196"/>
              </a:stretch>
            </a:blipFill>
          </p:spPr>
          <p:txBody>
            <a:bodyPr/>
            <a:lstStyle/>
            <a:p>
              <a:endParaRPr lang="en-US"/>
            </a:p>
          </p:txBody>
        </p:sp>
      </p:grpSp>
      <p:grpSp>
        <p:nvGrpSpPr>
          <p:cNvPr id="14" name="Group 14"/>
          <p:cNvGrpSpPr/>
          <p:nvPr/>
        </p:nvGrpSpPr>
        <p:grpSpPr>
          <a:xfrm>
            <a:off x="109397" y="4618312"/>
            <a:ext cx="3770605" cy="3061085"/>
            <a:chOff x="0" y="0"/>
            <a:chExt cx="812800" cy="698500"/>
          </a:xfrm>
        </p:grpSpPr>
        <p:sp>
          <p:nvSpPr>
            <p:cNvPr id="15" name="Freeform 15"/>
            <p:cNvSpPr/>
            <p:nvPr/>
          </p:nvSpPr>
          <p:spPr>
            <a:xfrm>
              <a:off x="7507" y="0"/>
              <a:ext cx="797787" cy="698500"/>
            </a:xfrm>
            <a:custGeom>
              <a:avLst/>
              <a:gdLst/>
              <a:ahLst/>
              <a:cxnLst/>
              <a:rect l="l" t="t" r="r" b="b"/>
              <a:pathLst>
                <a:path w="797787" h="698500">
                  <a:moveTo>
                    <a:pt x="785634" y="383039"/>
                  </a:moveTo>
                  <a:lnTo>
                    <a:pt x="621752" y="664711"/>
                  </a:lnTo>
                  <a:cubicBezTo>
                    <a:pt x="609581" y="685630"/>
                    <a:pt x="587204" y="698500"/>
                    <a:pt x="563001" y="698500"/>
                  </a:cubicBezTo>
                  <a:lnTo>
                    <a:pt x="234785" y="698500"/>
                  </a:lnTo>
                  <a:cubicBezTo>
                    <a:pt x="210582" y="698500"/>
                    <a:pt x="188205" y="685630"/>
                    <a:pt x="176034" y="664711"/>
                  </a:cubicBezTo>
                  <a:lnTo>
                    <a:pt x="12152" y="383039"/>
                  </a:lnTo>
                  <a:cubicBezTo>
                    <a:pt x="0" y="362152"/>
                    <a:pt x="0" y="336348"/>
                    <a:pt x="12152" y="315461"/>
                  </a:cubicBezTo>
                  <a:lnTo>
                    <a:pt x="176034" y="33789"/>
                  </a:lnTo>
                  <a:cubicBezTo>
                    <a:pt x="188205" y="12870"/>
                    <a:pt x="210582" y="0"/>
                    <a:pt x="234785" y="0"/>
                  </a:cubicBezTo>
                  <a:lnTo>
                    <a:pt x="563001" y="0"/>
                  </a:lnTo>
                  <a:cubicBezTo>
                    <a:pt x="587204" y="0"/>
                    <a:pt x="609581" y="12870"/>
                    <a:pt x="621752" y="33789"/>
                  </a:cubicBezTo>
                  <a:lnTo>
                    <a:pt x="785634" y="315461"/>
                  </a:lnTo>
                  <a:cubicBezTo>
                    <a:pt x="797786" y="336348"/>
                    <a:pt x="797786" y="362152"/>
                    <a:pt x="785634" y="383039"/>
                  </a:cubicBezTo>
                  <a:close/>
                </a:path>
              </a:pathLst>
            </a:custGeom>
            <a:solidFill>
              <a:srgbClr val="000000">
                <a:alpha val="0"/>
              </a:srgbClr>
            </a:solidFill>
            <a:ln w="66675" cap="rnd">
              <a:solidFill>
                <a:srgbClr val="F2F2F2"/>
              </a:solidFill>
              <a:prstDash val="solid"/>
              <a:round/>
            </a:ln>
          </p:spPr>
          <p:txBody>
            <a:bodyPr/>
            <a:lstStyle/>
            <a:p>
              <a:endParaRPr lang="en-US"/>
            </a:p>
          </p:txBody>
        </p:sp>
        <p:sp>
          <p:nvSpPr>
            <p:cNvPr id="16" name="TextBox 16"/>
            <p:cNvSpPr txBox="1"/>
            <p:nvPr/>
          </p:nvSpPr>
          <p:spPr>
            <a:xfrm>
              <a:off x="114300" y="-38100"/>
              <a:ext cx="584200" cy="736600"/>
            </a:xfrm>
            <a:prstGeom prst="rect">
              <a:avLst/>
            </a:prstGeom>
          </p:spPr>
          <p:txBody>
            <a:bodyPr lIns="50800" tIns="50800" rIns="50800" bIns="50800" rtlCol="0" anchor="ctr"/>
            <a:lstStyle/>
            <a:p>
              <a:pPr algn="ctr">
                <a:lnSpc>
                  <a:spcPts val="2659"/>
                </a:lnSpc>
              </a:pPr>
              <a:endParaRPr/>
            </a:p>
          </p:txBody>
        </p:sp>
      </p:grpSp>
      <p:sp>
        <p:nvSpPr>
          <p:cNvPr id="17" name="Freeform 17"/>
          <p:cNvSpPr/>
          <p:nvPr/>
        </p:nvSpPr>
        <p:spPr>
          <a:xfrm>
            <a:off x="9169814" y="1130969"/>
            <a:ext cx="1022453" cy="1054075"/>
          </a:xfrm>
          <a:custGeom>
            <a:avLst/>
            <a:gdLst/>
            <a:ahLst/>
            <a:cxnLst/>
            <a:rect l="l" t="t" r="r" b="b"/>
            <a:pathLst>
              <a:path w="1022453" h="1054075">
                <a:moveTo>
                  <a:pt x="0" y="0"/>
                </a:moveTo>
                <a:lnTo>
                  <a:pt x="1022453" y="0"/>
                </a:lnTo>
                <a:lnTo>
                  <a:pt x="1022453" y="1054076"/>
                </a:lnTo>
                <a:lnTo>
                  <a:pt x="0" y="105407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8" name="Freeform 18"/>
          <p:cNvSpPr/>
          <p:nvPr/>
        </p:nvSpPr>
        <p:spPr>
          <a:xfrm>
            <a:off x="9143462" y="2716793"/>
            <a:ext cx="1048805" cy="1054075"/>
          </a:xfrm>
          <a:custGeom>
            <a:avLst/>
            <a:gdLst/>
            <a:ahLst/>
            <a:cxnLst/>
            <a:rect l="l" t="t" r="r" b="b"/>
            <a:pathLst>
              <a:path w="1048805" h="1054075">
                <a:moveTo>
                  <a:pt x="0" y="0"/>
                </a:moveTo>
                <a:lnTo>
                  <a:pt x="1048805" y="0"/>
                </a:lnTo>
                <a:lnTo>
                  <a:pt x="1048805" y="1054076"/>
                </a:lnTo>
                <a:lnTo>
                  <a:pt x="0" y="105407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9" name="Freeform 19"/>
          <p:cNvSpPr/>
          <p:nvPr/>
        </p:nvSpPr>
        <p:spPr>
          <a:xfrm>
            <a:off x="8980658" y="4403459"/>
            <a:ext cx="1400765" cy="1054075"/>
          </a:xfrm>
          <a:custGeom>
            <a:avLst/>
            <a:gdLst/>
            <a:ahLst/>
            <a:cxnLst/>
            <a:rect l="l" t="t" r="r" b="b"/>
            <a:pathLst>
              <a:path w="1400765" h="1054075">
                <a:moveTo>
                  <a:pt x="0" y="0"/>
                </a:moveTo>
                <a:lnTo>
                  <a:pt x="1400765" y="0"/>
                </a:lnTo>
                <a:lnTo>
                  <a:pt x="1400765" y="1054076"/>
                </a:lnTo>
                <a:lnTo>
                  <a:pt x="0" y="105407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a:p>
        </p:txBody>
      </p:sp>
      <p:sp>
        <p:nvSpPr>
          <p:cNvPr id="20" name="Freeform 20"/>
          <p:cNvSpPr/>
          <p:nvPr/>
        </p:nvSpPr>
        <p:spPr>
          <a:xfrm>
            <a:off x="9087702" y="7399311"/>
            <a:ext cx="1021135" cy="1054075"/>
          </a:xfrm>
          <a:custGeom>
            <a:avLst/>
            <a:gdLst/>
            <a:ahLst/>
            <a:cxnLst/>
            <a:rect l="l" t="t" r="r" b="b"/>
            <a:pathLst>
              <a:path w="1021135" h="1054075">
                <a:moveTo>
                  <a:pt x="0" y="0"/>
                </a:moveTo>
                <a:lnTo>
                  <a:pt x="1021135" y="0"/>
                </a:lnTo>
                <a:lnTo>
                  <a:pt x="1021135" y="1054075"/>
                </a:lnTo>
                <a:lnTo>
                  <a:pt x="0" y="1054075"/>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US"/>
          </a:p>
        </p:txBody>
      </p:sp>
      <p:sp>
        <p:nvSpPr>
          <p:cNvPr id="21" name="Freeform 21"/>
          <p:cNvSpPr/>
          <p:nvPr/>
        </p:nvSpPr>
        <p:spPr>
          <a:xfrm>
            <a:off x="8916020" y="8902892"/>
            <a:ext cx="1364499" cy="1054075"/>
          </a:xfrm>
          <a:custGeom>
            <a:avLst/>
            <a:gdLst/>
            <a:ahLst/>
            <a:cxnLst/>
            <a:rect l="l" t="t" r="r" b="b"/>
            <a:pathLst>
              <a:path w="1364499" h="1054075">
                <a:moveTo>
                  <a:pt x="0" y="0"/>
                </a:moveTo>
                <a:lnTo>
                  <a:pt x="1364499" y="0"/>
                </a:lnTo>
                <a:lnTo>
                  <a:pt x="1364499" y="1054076"/>
                </a:lnTo>
                <a:lnTo>
                  <a:pt x="0" y="1054076"/>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US"/>
          </a:p>
        </p:txBody>
      </p:sp>
      <p:sp>
        <p:nvSpPr>
          <p:cNvPr id="22" name="Freeform 22"/>
          <p:cNvSpPr/>
          <p:nvPr/>
        </p:nvSpPr>
        <p:spPr>
          <a:xfrm>
            <a:off x="9004272" y="5945207"/>
            <a:ext cx="1187995" cy="1054075"/>
          </a:xfrm>
          <a:custGeom>
            <a:avLst/>
            <a:gdLst/>
            <a:ahLst/>
            <a:cxnLst/>
            <a:rect l="l" t="t" r="r" b="b"/>
            <a:pathLst>
              <a:path w="1187995" h="1054075">
                <a:moveTo>
                  <a:pt x="0" y="0"/>
                </a:moveTo>
                <a:lnTo>
                  <a:pt x="1187995" y="0"/>
                </a:lnTo>
                <a:lnTo>
                  <a:pt x="1187995" y="1054075"/>
                </a:lnTo>
                <a:lnTo>
                  <a:pt x="0" y="1054075"/>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n-US"/>
          </a:p>
        </p:txBody>
      </p:sp>
      <p:sp>
        <p:nvSpPr>
          <p:cNvPr id="23" name="Freeform 23"/>
          <p:cNvSpPr/>
          <p:nvPr/>
        </p:nvSpPr>
        <p:spPr>
          <a:xfrm>
            <a:off x="15082153" y="9258300"/>
            <a:ext cx="2872081" cy="815483"/>
          </a:xfrm>
          <a:custGeom>
            <a:avLst/>
            <a:gdLst/>
            <a:ahLst/>
            <a:cxnLst/>
            <a:rect l="l" t="t" r="r" b="b"/>
            <a:pathLst>
              <a:path w="2872081" h="815483">
                <a:moveTo>
                  <a:pt x="0" y="0"/>
                </a:moveTo>
                <a:lnTo>
                  <a:pt x="2872081" y="0"/>
                </a:lnTo>
                <a:lnTo>
                  <a:pt x="2872081" y="815483"/>
                </a:lnTo>
                <a:lnTo>
                  <a:pt x="0" y="815483"/>
                </a:lnTo>
                <a:lnTo>
                  <a:pt x="0" y="0"/>
                </a:lnTo>
                <a:close/>
              </a:path>
            </a:pathLst>
          </a:custGeom>
          <a:blipFill>
            <a:blip r:embed="rId16"/>
            <a:stretch>
              <a:fillRect/>
            </a:stretch>
          </a:blipFill>
        </p:spPr>
        <p:txBody>
          <a:bodyPr/>
          <a:lstStyle/>
          <a:p>
            <a:endParaRPr lang="en-US"/>
          </a:p>
        </p:txBody>
      </p:sp>
      <p:sp>
        <p:nvSpPr>
          <p:cNvPr id="24" name="TextBox 24"/>
          <p:cNvSpPr txBox="1"/>
          <p:nvPr/>
        </p:nvSpPr>
        <p:spPr>
          <a:xfrm>
            <a:off x="368203" y="1492055"/>
            <a:ext cx="8268154" cy="2159566"/>
          </a:xfrm>
          <a:prstGeom prst="rect">
            <a:avLst/>
          </a:prstGeom>
        </p:spPr>
        <p:txBody>
          <a:bodyPr wrap="square" lIns="0" tIns="0" rIns="0" bIns="0" rtlCol="0" anchor="t">
            <a:spAutoFit/>
          </a:bodyPr>
          <a:lstStyle/>
          <a:p>
            <a:pPr marL="0" lvl="0" indent="0" algn="l">
              <a:lnSpc>
                <a:spcPts val="8847"/>
              </a:lnSpc>
            </a:pPr>
            <a:r>
              <a:rPr lang="en-US" sz="7200" spc="-204" dirty="0">
                <a:solidFill>
                  <a:srgbClr val="002B4E"/>
                </a:solidFill>
                <a:latin typeface="Barlow Bold"/>
                <a:ea typeface="Barlow Bold"/>
                <a:cs typeface="Barlow Bold"/>
                <a:sym typeface="Barlow Bold"/>
              </a:rPr>
              <a:t>Key Responsibilities &amp; Policies</a:t>
            </a:r>
          </a:p>
        </p:txBody>
      </p:sp>
      <p:sp>
        <p:nvSpPr>
          <p:cNvPr id="25" name="TextBox 25"/>
          <p:cNvSpPr txBox="1"/>
          <p:nvPr/>
        </p:nvSpPr>
        <p:spPr>
          <a:xfrm>
            <a:off x="10476267" y="1308139"/>
            <a:ext cx="6527884" cy="756885"/>
          </a:xfrm>
          <a:prstGeom prst="rect">
            <a:avLst/>
          </a:prstGeom>
        </p:spPr>
        <p:txBody>
          <a:bodyPr lIns="0" tIns="0" rIns="0" bIns="0" rtlCol="0" anchor="t">
            <a:spAutoFit/>
          </a:bodyPr>
          <a:lstStyle/>
          <a:p>
            <a:pPr marL="0" lvl="0" indent="0" algn="l">
              <a:lnSpc>
                <a:spcPts val="5838"/>
              </a:lnSpc>
            </a:pPr>
            <a:r>
              <a:rPr lang="en-US" sz="5406" spc="-135">
                <a:solidFill>
                  <a:srgbClr val="002B4E"/>
                </a:solidFill>
                <a:latin typeface="Barlow Bold"/>
                <a:ea typeface="Barlow Bold"/>
                <a:cs typeface="Barlow Bold"/>
                <a:sym typeface="Barlow Bold"/>
              </a:rPr>
              <a:t>Confidentiality</a:t>
            </a:r>
          </a:p>
        </p:txBody>
      </p:sp>
      <p:sp>
        <p:nvSpPr>
          <p:cNvPr id="26" name="TextBox 26"/>
          <p:cNvSpPr txBox="1"/>
          <p:nvPr/>
        </p:nvSpPr>
        <p:spPr>
          <a:xfrm>
            <a:off x="10476267" y="2893964"/>
            <a:ext cx="6527884" cy="756885"/>
          </a:xfrm>
          <a:prstGeom prst="rect">
            <a:avLst/>
          </a:prstGeom>
        </p:spPr>
        <p:txBody>
          <a:bodyPr lIns="0" tIns="0" rIns="0" bIns="0" rtlCol="0" anchor="t">
            <a:spAutoFit/>
          </a:bodyPr>
          <a:lstStyle/>
          <a:p>
            <a:pPr marL="0" lvl="0" indent="0" algn="l">
              <a:lnSpc>
                <a:spcPts val="5838"/>
              </a:lnSpc>
            </a:pPr>
            <a:r>
              <a:rPr lang="en-US" sz="5406" spc="-135">
                <a:solidFill>
                  <a:srgbClr val="002B4E"/>
                </a:solidFill>
                <a:latin typeface="Barlow Bold"/>
                <a:ea typeface="Barlow Bold"/>
                <a:cs typeface="Barlow Bold"/>
                <a:sym typeface="Barlow Bold"/>
              </a:rPr>
              <a:t>Antitrust</a:t>
            </a:r>
          </a:p>
        </p:txBody>
      </p:sp>
      <p:sp>
        <p:nvSpPr>
          <p:cNvPr id="27" name="TextBox 27"/>
          <p:cNvSpPr txBox="1"/>
          <p:nvPr/>
        </p:nvSpPr>
        <p:spPr>
          <a:xfrm>
            <a:off x="10476267" y="4460609"/>
            <a:ext cx="6527884" cy="756885"/>
          </a:xfrm>
          <a:prstGeom prst="rect">
            <a:avLst/>
          </a:prstGeom>
        </p:spPr>
        <p:txBody>
          <a:bodyPr lIns="0" tIns="0" rIns="0" bIns="0" rtlCol="0" anchor="t">
            <a:spAutoFit/>
          </a:bodyPr>
          <a:lstStyle/>
          <a:p>
            <a:pPr marL="0" lvl="0" indent="0" algn="l">
              <a:lnSpc>
                <a:spcPts val="5838"/>
              </a:lnSpc>
            </a:pPr>
            <a:r>
              <a:rPr lang="en-US" sz="5406" spc="-135" dirty="0">
                <a:solidFill>
                  <a:srgbClr val="002B4E"/>
                </a:solidFill>
                <a:latin typeface="Barlow Bold"/>
                <a:ea typeface="Barlow Bold"/>
                <a:cs typeface="Barlow Bold"/>
                <a:sym typeface="Barlow Bold"/>
              </a:rPr>
              <a:t>Whistleblower</a:t>
            </a:r>
          </a:p>
        </p:txBody>
      </p:sp>
      <p:sp>
        <p:nvSpPr>
          <p:cNvPr id="28" name="TextBox 28"/>
          <p:cNvSpPr txBox="1"/>
          <p:nvPr/>
        </p:nvSpPr>
        <p:spPr>
          <a:xfrm>
            <a:off x="10497774" y="6049724"/>
            <a:ext cx="6527884" cy="756885"/>
          </a:xfrm>
          <a:prstGeom prst="rect">
            <a:avLst/>
          </a:prstGeom>
        </p:spPr>
        <p:txBody>
          <a:bodyPr lIns="0" tIns="0" rIns="0" bIns="0" rtlCol="0" anchor="t">
            <a:spAutoFit/>
          </a:bodyPr>
          <a:lstStyle/>
          <a:p>
            <a:pPr marL="0" lvl="0" indent="0" algn="l">
              <a:lnSpc>
                <a:spcPts val="5838"/>
              </a:lnSpc>
            </a:pPr>
            <a:r>
              <a:rPr lang="en-US" sz="5406" spc="-135">
                <a:solidFill>
                  <a:srgbClr val="002B4E"/>
                </a:solidFill>
                <a:latin typeface="Barlow Bold"/>
                <a:ea typeface="Barlow Bold"/>
                <a:cs typeface="Barlow Bold"/>
                <a:sym typeface="Barlow Bold"/>
              </a:rPr>
              <a:t>Harrassment</a:t>
            </a:r>
          </a:p>
        </p:txBody>
      </p:sp>
      <p:sp>
        <p:nvSpPr>
          <p:cNvPr id="29" name="TextBox 29"/>
          <p:cNvSpPr txBox="1"/>
          <p:nvPr/>
        </p:nvSpPr>
        <p:spPr>
          <a:xfrm>
            <a:off x="10497774" y="7576481"/>
            <a:ext cx="6527884" cy="756885"/>
          </a:xfrm>
          <a:prstGeom prst="rect">
            <a:avLst/>
          </a:prstGeom>
        </p:spPr>
        <p:txBody>
          <a:bodyPr lIns="0" tIns="0" rIns="0" bIns="0" rtlCol="0" anchor="t">
            <a:spAutoFit/>
          </a:bodyPr>
          <a:lstStyle/>
          <a:p>
            <a:pPr marL="0" lvl="0" indent="0" algn="l">
              <a:lnSpc>
                <a:spcPts val="5838"/>
              </a:lnSpc>
            </a:pPr>
            <a:r>
              <a:rPr lang="en-US" sz="5406" spc="-135">
                <a:solidFill>
                  <a:srgbClr val="002B4E"/>
                </a:solidFill>
                <a:latin typeface="Barlow Bold"/>
                <a:ea typeface="Barlow Bold"/>
                <a:cs typeface="Barlow Bold"/>
                <a:sym typeface="Barlow Bold"/>
              </a:rPr>
              <a:t>Social Media</a:t>
            </a:r>
          </a:p>
        </p:txBody>
      </p:sp>
      <p:sp>
        <p:nvSpPr>
          <p:cNvPr id="30" name="TextBox 30"/>
          <p:cNvSpPr txBox="1"/>
          <p:nvPr/>
        </p:nvSpPr>
        <p:spPr>
          <a:xfrm>
            <a:off x="10497774" y="9080062"/>
            <a:ext cx="6527884" cy="756885"/>
          </a:xfrm>
          <a:prstGeom prst="rect">
            <a:avLst/>
          </a:prstGeom>
        </p:spPr>
        <p:txBody>
          <a:bodyPr lIns="0" tIns="0" rIns="0" bIns="0" rtlCol="0" anchor="t">
            <a:spAutoFit/>
          </a:bodyPr>
          <a:lstStyle/>
          <a:p>
            <a:pPr marL="0" lvl="0" indent="0" algn="l">
              <a:lnSpc>
                <a:spcPts val="5838"/>
              </a:lnSpc>
            </a:pPr>
            <a:r>
              <a:rPr lang="en-US" sz="5406" spc="-135">
                <a:solidFill>
                  <a:srgbClr val="002B4E"/>
                </a:solidFill>
                <a:latin typeface="Barlow Bold"/>
                <a:ea typeface="Barlow Bold"/>
                <a:cs typeface="Barlow Bold"/>
                <a:sym typeface="Barlow Bold"/>
              </a:rPr>
              <a:t>Travel</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yout 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533c4e8-d865-4243-930f-3c83596cd839" xsi:nil="true"/>
    <lcf76f155ced4ddcb4097134ff3c332f xmlns="2ba22e41-2902-4119-9b4f-493e06c4d812">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B010A54A6939D4EA5289EB133488C6B" ma:contentTypeVersion="13" ma:contentTypeDescription="Create a new document." ma:contentTypeScope="" ma:versionID="5445129a798fd8a8358bb50b42aaea69">
  <xsd:schema xmlns:xsd="http://www.w3.org/2001/XMLSchema" xmlns:xs="http://www.w3.org/2001/XMLSchema" xmlns:p="http://schemas.microsoft.com/office/2006/metadata/properties" xmlns:ns2="2ba22e41-2902-4119-9b4f-493e06c4d812" xmlns:ns3="5533c4e8-d865-4243-930f-3c83596cd839" targetNamespace="http://schemas.microsoft.com/office/2006/metadata/properties" ma:root="true" ma:fieldsID="03c73adac2d1b6a69b5900a17fe23862" ns2:_="" ns3:_="">
    <xsd:import namespace="2ba22e41-2902-4119-9b4f-493e06c4d812"/>
    <xsd:import namespace="5533c4e8-d865-4243-930f-3c83596cd83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a22e41-2902-4119-9b4f-493e06c4d8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a4b6a875-ec97-4519-93d9-88ca8550e7f7"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BillingMetadata" ma:index="20"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533c4e8-d865-4243-930f-3c83596cd83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85bc125d-cdd7-4268-a7d8-3c128a35f877}" ma:internalName="TaxCatchAll" ma:showField="CatchAllData" ma:web="5533c4e8-d865-4243-930f-3c83596cd83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C06B793-D011-4E7C-A568-C9EF8A1FE678}">
  <ds:schemaRefs>
    <ds:schemaRef ds:uri="2ba22e41-2902-4119-9b4f-493e06c4d812"/>
    <ds:schemaRef ds:uri="5533c4e8-d865-4243-930f-3c83596cd839"/>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B26BCF63-BC1B-45AA-ACFB-71C6F0FA0E41}">
  <ds:schemaRefs>
    <ds:schemaRef ds:uri="2ba22e41-2902-4119-9b4f-493e06c4d812"/>
    <ds:schemaRef ds:uri="5533c4e8-d865-4243-930f-3c83596cd8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8E46C2D-E996-4050-B987-A6CB78F236A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278</TotalTime>
  <Words>1199</Words>
  <Application>Microsoft Office PowerPoint</Application>
  <PresentationFormat>Custom</PresentationFormat>
  <Paragraphs>118</Paragraphs>
  <Slides>22</Slides>
  <Notes>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22</vt:i4>
      </vt:variant>
    </vt:vector>
  </HeadingPairs>
  <TitlesOfParts>
    <vt:vector size="32" baseType="lpstr">
      <vt:lpstr>Barlow Condensed Medium</vt:lpstr>
      <vt:lpstr>Calibri</vt:lpstr>
      <vt:lpstr>TT Rounds Condensed</vt:lpstr>
      <vt:lpstr>Arial</vt:lpstr>
      <vt:lpstr>Barlow Condensed</vt:lpstr>
      <vt:lpstr>Aptos</vt:lpstr>
      <vt:lpstr>Barlow Bold</vt:lpstr>
      <vt:lpstr>Barlow Condensed Bold</vt:lpstr>
      <vt:lpstr>Office Theme</vt:lpstr>
      <vt:lpstr>Layout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2023Conference.RVPWorkshop.9.7.23.pptx</dc:title>
  <cp:lastModifiedBy>David Jones</cp:lastModifiedBy>
  <cp:revision>3</cp:revision>
  <cp:lastPrinted>2024-08-23T16:20:27Z</cp:lastPrinted>
  <dcterms:created xsi:type="dcterms:W3CDTF">2006-08-16T00:00:00Z</dcterms:created>
  <dcterms:modified xsi:type="dcterms:W3CDTF">2025-08-19T21:30:06Z</dcterms:modified>
  <dc:identifier>DAGOoWN8Knc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0x0101000B010A54A6939D4EA5289EB133488C6B</vt:lpwstr>
  </property>
</Properties>
</file>